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4" r:id="rId5"/>
    <p:sldId id="259" r:id="rId6"/>
    <p:sldId id="260" r:id="rId7"/>
    <p:sldId id="263" r:id="rId8"/>
    <p:sldId id="262" r:id="rId9"/>
    <p:sldId id="261" r:id="rId10"/>
    <p:sldId id="267" r:id="rId11"/>
    <p:sldId id="265" r:id="rId12"/>
    <p:sldId id="266" r:id="rId13"/>
    <p:sldId id="268" r:id="rId14"/>
    <p:sldId id="269" r:id="rId15"/>
  </p:sldIdLst>
  <p:sldSz cx="7559675" cy="1069181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524"/>
    <a:srgbClr val="314358"/>
    <a:srgbClr val="4367B2"/>
    <a:srgbClr val="225982"/>
    <a:srgbClr val="FFFC00"/>
    <a:srgbClr val="AC1B28"/>
    <a:srgbClr val="03AEF0"/>
    <a:srgbClr val="016896"/>
    <a:srgbClr val="DC2825"/>
    <a:srgbClr val="24A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5"/>
    <p:restoredTop sz="94704"/>
  </p:normalViewPr>
  <p:slideViewPr>
    <p:cSldViewPr snapToGrid="0" snapToObjects="1">
      <p:cViewPr varScale="1">
        <p:scale>
          <a:sx n="80" d="100"/>
          <a:sy n="80" d="100"/>
        </p:scale>
        <p:origin x="28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45959D-8DFC-984E-84EA-9BF86B3821E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130354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5959D-8DFC-984E-84EA-9BF86B3821E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277983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5959D-8DFC-984E-84EA-9BF86B3821E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273529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5959D-8DFC-984E-84EA-9BF86B3821E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126721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5959D-8DFC-984E-84EA-9BF86B3821E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146839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45959D-8DFC-984E-84EA-9BF86B3821E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33190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45959D-8DFC-984E-84EA-9BF86B3821E7}"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388240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45959D-8DFC-984E-84EA-9BF86B3821E7}"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262790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5959D-8DFC-984E-84EA-9BF86B3821E7}"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368071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9545959D-8DFC-984E-84EA-9BF86B3821E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249738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9545959D-8DFC-984E-84EA-9BF86B3821E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C83D-F5AA-5346-9590-C12931F1D323}" type="slidenum">
              <a:rPr lang="en-US" smtClean="0"/>
              <a:t>‹#›</a:t>
            </a:fld>
            <a:endParaRPr lang="en-US"/>
          </a:p>
        </p:txBody>
      </p:sp>
    </p:spTree>
    <p:extLst>
      <p:ext uri="{BB962C8B-B14F-4D97-AF65-F5344CB8AC3E}">
        <p14:creationId xmlns:p14="http://schemas.microsoft.com/office/powerpoint/2010/main" val="426811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545959D-8DFC-984E-84EA-9BF86B3821E7}" type="datetimeFigureOut">
              <a:rPr lang="en-US" smtClean="0"/>
              <a:t>8/16/2019</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30EC83D-F5AA-5346-9590-C12931F1D323}" type="slidenum">
              <a:rPr lang="en-US" smtClean="0"/>
              <a:t>‹#›</a:t>
            </a:fld>
            <a:endParaRPr lang="en-US"/>
          </a:p>
        </p:txBody>
      </p:sp>
    </p:spTree>
    <p:extLst>
      <p:ext uri="{BB962C8B-B14F-4D97-AF65-F5344CB8AC3E}">
        <p14:creationId xmlns:p14="http://schemas.microsoft.com/office/powerpoint/2010/main" val="1434253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variety.com/2018/digital/news/snap-posts-q2-revenue-beat-but-daily-users-down-for-first-time-1202898312/" TargetMode="External"/><Relationship Id="rId4" Type="http://schemas.openxmlformats.org/officeDocument/2006/relationships/hyperlink" Target="https://investor.snap.com/~/media/Files/S/Snap-IR/press-release/q1-19-earnings-releas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newsroom.pinterest.com/en-gb/post/helping-a-quarter-of-a-billion-people-find-inspir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unwrapping.tumblr.com/post/184542489442/tumblr-numbers-march-201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digiday.com/media/silent-world-facebook-video/" TargetMode="External"/><Relationship Id="rId4" Type="http://schemas.openxmlformats.org/officeDocument/2006/relationships/hyperlink" Target="https://sproutsocial.com/insights/facebook-stats-for-market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hyperlink" Target="https://business.twitter.com/" TargetMode="Externa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en.wikipedia.org/wiki/Linked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news/technology-1765826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youtube.com/intl/en-GB/yt/about/pr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252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D6E349-5E51-A94D-B8B1-3EF9E0E2C46C}"/>
              </a:ext>
            </a:extLst>
          </p:cNvPr>
          <p:cNvPicPr>
            <a:picLocks noChangeAspect="1"/>
          </p:cNvPicPr>
          <p:nvPr/>
        </p:nvPicPr>
        <p:blipFill>
          <a:blip r:embed="rId2"/>
          <a:stretch>
            <a:fillRect/>
          </a:stretch>
        </p:blipFill>
        <p:spPr>
          <a:xfrm>
            <a:off x="2713809" y="6338497"/>
            <a:ext cx="2132055" cy="280534"/>
          </a:xfrm>
          <a:prstGeom prst="rect">
            <a:avLst/>
          </a:prstGeom>
        </p:spPr>
      </p:pic>
      <p:sp>
        <p:nvSpPr>
          <p:cNvPr id="8" name="Rectangle 7">
            <a:extLst>
              <a:ext uri="{FF2B5EF4-FFF2-40B4-BE49-F238E27FC236}">
                <a16:creationId xmlns:a16="http://schemas.microsoft.com/office/drawing/2014/main" id="{D952F5A4-3C9A-BF49-8DAE-321388C6F44C}"/>
              </a:ext>
            </a:extLst>
          </p:cNvPr>
          <p:cNvSpPr/>
          <p:nvPr/>
        </p:nvSpPr>
        <p:spPr>
          <a:xfrm>
            <a:off x="5269" y="3505766"/>
            <a:ext cx="7554405" cy="1754326"/>
          </a:xfrm>
          <a:prstGeom prst="rect">
            <a:avLst/>
          </a:prstGeom>
        </p:spPr>
        <p:txBody>
          <a:bodyPr wrap="square">
            <a:spAutoFit/>
          </a:bodyPr>
          <a:lstStyle/>
          <a:p>
            <a:pPr algn="ctr"/>
            <a:r>
              <a:rPr lang="en-GB" sz="3600" dirty="0">
                <a:solidFill>
                  <a:srgbClr val="F5F3DB"/>
                </a:solidFill>
                <a:latin typeface="Century Gothic" panose="020B0502020202020204" pitchFamily="34" charset="0"/>
              </a:rPr>
              <a:t>Social Media</a:t>
            </a:r>
          </a:p>
          <a:p>
            <a:pPr algn="ctr"/>
            <a:r>
              <a:rPr lang="en-GB" sz="3600" dirty="0">
                <a:solidFill>
                  <a:srgbClr val="F5F3DB"/>
                </a:solidFill>
                <a:latin typeface="Century Gothic" panose="020B0502020202020204" pitchFamily="34" charset="0"/>
              </a:rPr>
              <a:t>Image &amp; Video</a:t>
            </a:r>
          </a:p>
          <a:p>
            <a:pPr algn="ctr"/>
            <a:r>
              <a:rPr lang="en-GB" sz="3600" b="1" dirty="0">
                <a:solidFill>
                  <a:srgbClr val="F5F3DB"/>
                </a:solidFill>
                <a:latin typeface="Century Gothic" panose="020B0502020202020204" pitchFamily="34" charset="0"/>
              </a:rPr>
              <a:t>Size Guide 2019</a:t>
            </a:r>
          </a:p>
        </p:txBody>
      </p:sp>
      <p:sp>
        <p:nvSpPr>
          <p:cNvPr id="12" name="Right Triangle 11">
            <a:extLst>
              <a:ext uri="{FF2B5EF4-FFF2-40B4-BE49-F238E27FC236}">
                <a16:creationId xmlns:a16="http://schemas.microsoft.com/office/drawing/2014/main" id="{725B2A92-7F9F-8B4B-BB88-E21C3B7978ED}"/>
              </a:ext>
            </a:extLst>
          </p:cNvPr>
          <p:cNvSpPr/>
          <p:nvPr/>
        </p:nvSpPr>
        <p:spPr>
          <a:xfrm rot="13500000">
            <a:off x="-700156" y="8302492"/>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CC3B0302-BB9D-D845-B6BE-782372FA70B2}"/>
              </a:ext>
            </a:extLst>
          </p:cNvPr>
          <p:cNvSpPr/>
          <p:nvPr/>
        </p:nvSpPr>
        <p:spPr>
          <a:xfrm rot="13500000">
            <a:off x="-683889" y="1731876"/>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0D4AE36F-4B90-844E-8C19-6047443E9F40}"/>
              </a:ext>
            </a:extLst>
          </p:cNvPr>
          <p:cNvSpPr/>
          <p:nvPr/>
        </p:nvSpPr>
        <p:spPr>
          <a:xfrm rot="13500000">
            <a:off x="-718089" y="3747685"/>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C29A46DE-7586-4844-A9D8-509CDEE971B5}"/>
              </a:ext>
            </a:extLst>
          </p:cNvPr>
          <p:cNvSpPr/>
          <p:nvPr/>
        </p:nvSpPr>
        <p:spPr>
          <a:xfrm rot="13500000">
            <a:off x="3640657" y="270614"/>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AC67A641-F107-A34E-8221-B9F5B6A77865}"/>
              </a:ext>
            </a:extLst>
          </p:cNvPr>
          <p:cNvSpPr/>
          <p:nvPr/>
        </p:nvSpPr>
        <p:spPr>
          <a:xfrm rot="13500000">
            <a:off x="5844465" y="5394481"/>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0919115E-27E2-184E-B0A8-1D92A25110EB}"/>
              </a:ext>
            </a:extLst>
          </p:cNvPr>
          <p:cNvSpPr/>
          <p:nvPr/>
        </p:nvSpPr>
        <p:spPr>
          <a:xfrm rot="13500000">
            <a:off x="5844465" y="8971213"/>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58083BE0-DE1B-AE49-A078-27F1A51B43E6}"/>
              </a:ext>
            </a:extLst>
          </p:cNvPr>
          <p:cNvPicPr>
            <a:picLocks noChangeAspect="1"/>
          </p:cNvPicPr>
          <p:nvPr/>
        </p:nvPicPr>
        <p:blipFill>
          <a:blip r:embed="rId3"/>
          <a:stretch>
            <a:fillRect/>
          </a:stretch>
        </p:blipFill>
        <p:spPr>
          <a:xfrm>
            <a:off x="4660130" y="8895999"/>
            <a:ext cx="412743" cy="412743"/>
          </a:xfrm>
          <a:prstGeom prst="rect">
            <a:avLst/>
          </a:prstGeom>
        </p:spPr>
      </p:pic>
      <p:pic>
        <p:nvPicPr>
          <p:cNvPr id="35" name="Picture 34">
            <a:extLst>
              <a:ext uri="{FF2B5EF4-FFF2-40B4-BE49-F238E27FC236}">
                <a16:creationId xmlns:a16="http://schemas.microsoft.com/office/drawing/2014/main" id="{8C7F3EF3-909F-1C46-B51C-58C20C4EB1AC}"/>
              </a:ext>
            </a:extLst>
          </p:cNvPr>
          <p:cNvPicPr>
            <a:picLocks noChangeAspect="1"/>
          </p:cNvPicPr>
          <p:nvPr/>
        </p:nvPicPr>
        <p:blipFill>
          <a:blip r:embed="rId4"/>
          <a:stretch>
            <a:fillRect/>
          </a:stretch>
        </p:blipFill>
        <p:spPr>
          <a:xfrm>
            <a:off x="4444074" y="8265854"/>
            <a:ext cx="422429" cy="422429"/>
          </a:xfrm>
          <a:prstGeom prst="rect">
            <a:avLst/>
          </a:prstGeom>
        </p:spPr>
      </p:pic>
      <p:pic>
        <p:nvPicPr>
          <p:cNvPr id="37" name="Picture 36">
            <a:extLst>
              <a:ext uri="{FF2B5EF4-FFF2-40B4-BE49-F238E27FC236}">
                <a16:creationId xmlns:a16="http://schemas.microsoft.com/office/drawing/2014/main" id="{195A7612-8ECE-564E-A628-824E5AC74AB1}"/>
              </a:ext>
            </a:extLst>
          </p:cNvPr>
          <p:cNvPicPr>
            <a:picLocks noChangeAspect="1"/>
          </p:cNvPicPr>
          <p:nvPr/>
        </p:nvPicPr>
        <p:blipFill>
          <a:blip r:embed="rId5"/>
          <a:stretch>
            <a:fillRect/>
          </a:stretch>
        </p:blipFill>
        <p:spPr>
          <a:xfrm>
            <a:off x="2486801" y="8936095"/>
            <a:ext cx="496005" cy="349238"/>
          </a:xfrm>
          <a:prstGeom prst="rect">
            <a:avLst/>
          </a:prstGeom>
        </p:spPr>
      </p:pic>
      <p:pic>
        <p:nvPicPr>
          <p:cNvPr id="41" name="Picture 40">
            <a:extLst>
              <a:ext uri="{FF2B5EF4-FFF2-40B4-BE49-F238E27FC236}">
                <a16:creationId xmlns:a16="http://schemas.microsoft.com/office/drawing/2014/main" id="{730B2F6D-CDE1-5B4B-8589-E5D982E586A0}"/>
              </a:ext>
            </a:extLst>
          </p:cNvPr>
          <p:cNvPicPr>
            <a:picLocks noChangeAspect="1"/>
          </p:cNvPicPr>
          <p:nvPr/>
        </p:nvPicPr>
        <p:blipFill>
          <a:blip r:embed="rId6"/>
          <a:stretch>
            <a:fillRect/>
          </a:stretch>
        </p:blipFill>
        <p:spPr>
          <a:xfrm>
            <a:off x="3085881" y="8897430"/>
            <a:ext cx="411316" cy="411316"/>
          </a:xfrm>
          <a:prstGeom prst="rect">
            <a:avLst/>
          </a:prstGeom>
        </p:spPr>
      </p:pic>
      <p:pic>
        <p:nvPicPr>
          <p:cNvPr id="45" name="Picture 44">
            <a:extLst>
              <a:ext uri="{FF2B5EF4-FFF2-40B4-BE49-F238E27FC236}">
                <a16:creationId xmlns:a16="http://schemas.microsoft.com/office/drawing/2014/main" id="{5867D5FF-46A6-424A-A835-8F515EF91D82}"/>
              </a:ext>
            </a:extLst>
          </p:cNvPr>
          <p:cNvPicPr>
            <a:picLocks noChangeAspect="1"/>
          </p:cNvPicPr>
          <p:nvPr/>
        </p:nvPicPr>
        <p:blipFill>
          <a:blip r:embed="rId7"/>
          <a:stretch>
            <a:fillRect/>
          </a:stretch>
        </p:blipFill>
        <p:spPr>
          <a:xfrm>
            <a:off x="3291539" y="8270334"/>
            <a:ext cx="448050" cy="448050"/>
          </a:xfrm>
          <a:prstGeom prst="rect">
            <a:avLst/>
          </a:prstGeom>
        </p:spPr>
      </p:pic>
      <p:pic>
        <p:nvPicPr>
          <p:cNvPr id="49" name="Picture 48">
            <a:extLst>
              <a:ext uri="{FF2B5EF4-FFF2-40B4-BE49-F238E27FC236}">
                <a16:creationId xmlns:a16="http://schemas.microsoft.com/office/drawing/2014/main" id="{D596D698-1FC6-304F-B223-F3F6709D96B2}"/>
              </a:ext>
            </a:extLst>
          </p:cNvPr>
          <p:cNvPicPr>
            <a:picLocks noChangeAspect="1"/>
          </p:cNvPicPr>
          <p:nvPr/>
        </p:nvPicPr>
        <p:blipFill>
          <a:blip r:embed="rId8"/>
          <a:stretch>
            <a:fillRect/>
          </a:stretch>
        </p:blipFill>
        <p:spPr>
          <a:xfrm>
            <a:off x="3872402" y="8264011"/>
            <a:ext cx="439240" cy="438226"/>
          </a:xfrm>
          <a:prstGeom prst="rect">
            <a:avLst/>
          </a:prstGeom>
        </p:spPr>
      </p:pic>
      <p:grpSp>
        <p:nvGrpSpPr>
          <p:cNvPr id="69" name="Group 68">
            <a:extLst>
              <a:ext uri="{FF2B5EF4-FFF2-40B4-BE49-F238E27FC236}">
                <a16:creationId xmlns:a16="http://schemas.microsoft.com/office/drawing/2014/main" id="{A84E7E82-D1D1-A941-87A3-E75A4ACEC06D}"/>
              </a:ext>
            </a:extLst>
          </p:cNvPr>
          <p:cNvGrpSpPr/>
          <p:nvPr/>
        </p:nvGrpSpPr>
        <p:grpSpPr>
          <a:xfrm>
            <a:off x="2663929" y="8258629"/>
            <a:ext cx="465084" cy="465085"/>
            <a:chOff x="1182185" y="7045151"/>
            <a:chExt cx="690227" cy="690227"/>
          </a:xfrm>
        </p:grpSpPr>
        <p:sp>
          <p:nvSpPr>
            <p:cNvPr id="50" name="Rectangle 49">
              <a:extLst>
                <a:ext uri="{FF2B5EF4-FFF2-40B4-BE49-F238E27FC236}">
                  <a16:creationId xmlns:a16="http://schemas.microsoft.com/office/drawing/2014/main" id="{E08ED4EB-B26C-6141-82FF-BEB61EA5F91D}"/>
                </a:ext>
              </a:extLst>
            </p:cNvPr>
            <p:cNvSpPr/>
            <p:nvPr/>
          </p:nvSpPr>
          <p:spPr>
            <a:xfrm>
              <a:off x="1247139" y="7102929"/>
              <a:ext cx="560318" cy="624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A6D11DA-4CB6-5B49-B0D3-D6113BEDB2DF}"/>
                </a:ext>
              </a:extLst>
            </p:cNvPr>
            <p:cNvPicPr>
              <a:picLocks noChangeAspect="1"/>
            </p:cNvPicPr>
            <p:nvPr/>
          </p:nvPicPr>
          <p:blipFill>
            <a:blip r:embed="rId9"/>
            <a:stretch>
              <a:fillRect/>
            </a:stretch>
          </p:blipFill>
          <p:spPr>
            <a:xfrm>
              <a:off x="1182185" y="7045151"/>
              <a:ext cx="690227" cy="690227"/>
            </a:xfrm>
            <a:prstGeom prst="rect">
              <a:avLst/>
            </a:prstGeom>
          </p:spPr>
        </p:pic>
      </p:grpSp>
      <p:pic>
        <p:nvPicPr>
          <p:cNvPr id="53" name="Picture 52">
            <a:extLst>
              <a:ext uri="{FF2B5EF4-FFF2-40B4-BE49-F238E27FC236}">
                <a16:creationId xmlns:a16="http://schemas.microsoft.com/office/drawing/2014/main" id="{AD651294-8330-B744-8C39-ADF28CD840C7}"/>
              </a:ext>
            </a:extLst>
          </p:cNvPr>
          <p:cNvPicPr>
            <a:picLocks noChangeAspect="1"/>
          </p:cNvPicPr>
          <p:nvPr/>
        </p:nvPicPr>
        <p:blipFill>
          <a:blip r:embed="rId10"/>
          <a:stretch>
            <a:fillRect/>
          </a:stretch>
        </p:blipFill>
        <p:spPr>
          <a:xfrm>
            <a:off x="3593548" y="8862639"/>
            <a:ext cx="479464" cy="479464"/>
          </a:xfrm>
          <a:prstGeom prst="rect">
            <a:avLst/>
          </a:prstGeom>
        </p:spPr>
      </p:pic>
      <p:pic>
        <p:nvPicPr>
          <p:cNvPr id="55" name="Picture 54">
            <a:extLst>
              <a:ext uri="{FF2B5EF4-FFF2-40B4-BE49-F238E27FC236}">
                <a16:creationId xmlns:a16="http://schemas.microsoft.com/office/drawing/2014/main" id="{0A62435B-A973-164B-8275-77C760D115BA}"/>
              </a:ext>
            </a:extLst>
          </p:cNvPr>
          <p:cNvPicPr>
            <a:picLocks noChangeAspect="1"/>
          </p:cNvPicPr>
          <p:nvPr/>
        </p:nvPicPr>
        <p:blipFill>
          <a:blip r:embed="rId11"/>
          <a:stretch>
            <a:fillRect/>
          </a:stretch>
        </p:blipFill>
        <p:spPr>
          <a:xfrm>
            <a:off x="4098645" y="8852368"/>
            <a:ext cx="507135" cy="507135"/>
          </a:xfrm>
          <a:prstGeom prst="rect">
            <a:avLst/>
          </a:prstGeom>
        </p:spPr>
      </p:pic>
    </p:spTree>
    <p:extLst>
      <p:ext uri="{BB962C8B-B14F-4D97-AF65-F5344CB8AC3E}">
        <p14:creationId xmlns:p14="http://schemas.microsoft.com/office/powerpoint/2010/main" val="1630577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30CA7DE-CF1E-E64D-8DF5-726B2F08BB9A}"/>
              </a:ext>
            </a:extLst>
          </p:cNvPr>
          <p:cNvPicPr>
            <a:picLocks noChangeAspect="1"/>
          </p:cNvPicPr>
          <p:nvPr/>
        </p:nvPicPr>
        <p:blipFill>
          <a:blip r:embed="rId2"/>
          <a:stretch>
            <a:fillRect/>
          </a:stretch>
        </p:blipFill>
        <p:spPr>
          <a:xfrm>
            <a:off x="3602744" y="9858048"/>
            <a:ext cx="380316" cy="379438"/>
          </a:xfrm>
          <a:prstGeom prst="rect">
            <a:avLst/>
          </a:prstGeom>
        </p:spPr>
      </p:pic>
      <p:sp>
        <p:nvSpPr>
          <p:cNvPr id="22" name="Rectangle 21">
            <a:extLst>
              <a:ext uri="{FF2B5EF4-FFF2-40B4-BE49-F238E27FC236}">
                <a16:creationId xmlns:a16="http://schemas.microsoft.com/office/drawing/2014/main" id="{ADB2B973-7077-404B-9DE5-13893400E998}"/>
              </a:ext>
            </a:extLst>
          </p:cNvPr>
          <p:cNvSpPr/>
          <p:nvPr/>
        </p:nvSpPr>
        <p:spPr>
          <a:xfrm>
            <a:off x="3153134" y="3224381"/>
            <a:ext cx="2870579" cy="4522954"/>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1536AB9-D984-A24F-B48E-68ADB7A65A62}"/>
              </a:ext>
            </a:extLst>
          </p:cNvPr>
          <p:cNvPicPr>
            <a:picLocks noChangeAspect="1"/>
          </p:cNvPicPr>
          <p:nvPr/>
        </p:nvPicPr>
        <p:blipFill>
          <a:blip r:embed="rId3"/>
          <a:stretch>
            <a:fillRect/>
          </a:stretch>
        </p:blipFill>
        <p:spPr>
          <a:xfrm>
            <a:off x="3291876" y="5421810"/>
            <a:ext cx="2593093" cy="341197"/>
          </a:xfrm>
          <a:prstGeom prst="rect">
            <a:avLst/>
          </a:prstGeom>
        </p:spPr>
      </p:pic>
      <p:sp>
        <p:nvSpPr>
          <p:cNvPr id="8" name="Rectangle 7">
            <a:extLst>
              <a:ext uri="{FF2B5EF4-FFF2-40B4-BE49-F238E27FC236}">
                <a16:creationId xmlns:a16="http://schemas.microsoft.com/office/drawing/2014/main" id="{58520CEE-3ED6-4C35-AF7B-B3AD3E8CF7C7}"/>
              </a:ext>
            </a:extLst>
          </p:cNvPr>
          <p:cNvSpPr/>
          <p:nvPr/>
        </p:nvSpPr>
        <p:spPr>
          <a:xfrm>
            <a:off x="3430623" y="4773613"/>
            <a:ext cx="2264229" cy="523220"/>
          </a:xfrm>
          <a:prstGeom prst="rect">
            <a:avLst/>
          </a:prstGeom>
        </p:spPr>
        <p:txBody>
          <a:bodyPr wrap="square">
            <a:spAutoFit/>
          </a:bodyPr>
          <a:lstStyle/>
          <a:p>
            <a:pPr algn="ctr"/>
            <a:r>
              <a:rPr lang="en-GB" sz="2800" b="1" dirty="0">
                <a:solidFill>
                  <a:schemeClr val="bg1"/>
                </a:solidFill>
                <a:latin typeface="Century Gothic" panose="020B0502020202020204" pitchFamily="34" charset="0"/>
              </a:rPr>
              <a:t>1080 x 1920</a:t>
            </a:r>
          </a:p>
        </p:txBody>
      </p:sp>
      <p:sp>
        <p:nvSpPr>
          <p:cNvPr id="2" name="TextBox 1">
            <a:extLst>
              <a:ext uri="{FF2B5EF4-FFF2-40B4-BE49-F238E27FC236}">
                <a16:creationId xmlns:a16="http://schemas.microsoft.com/office/drawing/2014/main" id="{1CDB5875-F0E2-4D1F-82F3-0E7D5B7F0538}"/>
              </a:ext>
            </a:extLst>
          </p:cNvPr>
          <p:cNvSpPr txBox="1"/>
          <p:nvPr/>
        </p:nvSpPr>
        <p:spPr>
          <a:xfrm>
            <a:off x="346656" y="3488833"/>
            <a:ext cx="2206044" cy="323165"/>
          </a:xfrm>
          <a:prstGeom prst="rect">
            <a:avLst/>
          </a:prstGeom>
          <a:solidFill>
            <a:srgbClr val="FFFC00"/>
          </a:solidFill>
        </p:spPr>
        <p:txBody>
          <a:bodyPr wrap="square" rtlCol="0">
            <a:spAutoFit/>
          </a:bodyPr>
          <a:lstStyle/>
          <a:p>
            <a:r>
              <a:rPr lang="en-GB" sz="1500" b="1" dirty="0" err="1">
                <a:latin typeface="Century Gothic" panose="020B0502020202020204" pitchFamily="34" charset="0"/>
              </a:rPr>
              <a:t>Geofilter</a:t>
            </a:r>
            <a:r>
              <a:rPr lang="en-GB" sz="1500" b="1" dirty="0">
                <a:latin typeface="Century Gothic" panose="020B0502020202020204" pitchFamily="34" charset="0"/>
              </a:rPr>
              <a:t>: 1080 x 1920</a:t>
            </a:r>
          </a:p>
        </p:txBody>
      </p:sp>
      <p:sp>
        <p:nvSpPr>
          <p:cNvPr id="10" name="TextBox 9">
            <a:extLst>
              <a:ext uri="{FF2B5EF4-FFF2-40B4-BE49-F238E27FC236}">
                <a16:creationId xmlns:a16="http://schemas.microsoft.com/office/drawing/2014/main" id="{EAF87DC1-FEC8-4FA3-B60D-F83B49D2E8F2}"/>
              </a:ext>
            </a:extLst>
          </p:cNvPr>
          <p:cNvSpPr txBox="1"/>
          <p:nvPr/>
        </p:nvSpPr>
        <p:spPr>
          <a:xfrm>
            <a:off x="339563" y="3981088"/>
            <a:ext cx="2136937" cy="2108269"/>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r>
              <a:rPr lang="en-GB" sz="1000" dirty="0">
                <a:latin typeface="Century Gothic" panose="020B0502020202020204" pitchFamily="34" charset="0"/>
              </a:rPr>
              <a:t>All photos taken in the app are 1080 x 1920.</a:t>
            </a:r>
          </a:p>
          <a:p>
            <a:endParaRPr lang="en-GB" sz="1000" dirty="0">
              <a:latin typeface="Century Gothic" panose="020B0502020202020204" pitchFamily="34" charset="0"/>
            </a:endParaRPr>
          </a:p>
          <a:p>
            <a:r>
              <a:rPr lang="en-GB" sz="1000" dirty="0">
                <a:latin typeface="Century Gothic" panose="020B0502020202020204" pitchFamily="34" charset="0"/>
              </a:rPr>
              <a:t>If you are crafting customer geo-filters, they must be created with this size in mind to be applied properly on any photos taken within the app. </a:t>
            </a:r>
          </a:p>
          <a:p>
            <a:endParaRPr lang="en-GB" sz="1000" dirty="0">
              <a:latin typeface="Century Gothic" panose="020B0502020202020204" pitchFamily="34" charset="0"/>
            </a:endParaRPr>
          </a:p>
          <a:p>
            <a:r>
              <a:rPr lang="en-GB" sz="1000" dirty="0">
                <a:latin typeface="Century Gothic" panose="020B0502020202020204" pitchFamily="34" charset="0"/>
              </a:rPr>
              <a:t>Dimensions are the same for video used within the app</a:t>
            </a:r>
            <a:r>
              <a:rPr lang="en-GB" sz="1100" dirty="0">
                <a:latin typeface="Century Gothic" panose="020B0502020202020204" pitchFamily="34" charset="0"/>
              </a:rPr>
              <a:t>.  </a:t>
            </a:r>
          </a:p>
        </p:txBody>
      </p:sp>
      <p:sp>
        <p:nvSpPr>
          <p:cNvPr id="11" name="TextBox 10">
            <a:extLst>
              <a:ext uri="{FF2B5EF4-FFF2-40B4-BE49-F238E27FC236}">
                <a16:creationId xmlns:a16="http://schemas.microsoft.com/office/drawing/2014/main" id="{4D7640D7-D5E9-4FA1-A04A-3E67569B037F}"/>
              </a:ext>
            </a:extLst>
          </p:cNvPr>
          <p:cNvSpPr txBox="1"/>
          <p:nvPr/>
        </p:nvSpPr>
        <p:spPr>
          <a:xfrm>
            <a:off x="224252" y="364230"/>
            <a:ext cx="7111169" cy="1938992"/>
          </a:xfrm>
          <a:prstGeom prst="rect">
            <a:avLst/>
          </a:prstGeom>
          <a:noFill/>
        </p:spPr>
        <p:txBody>
          <a:bodyPr wrap="square" rtlCol="0">
            <a:spAutoFit/>
          </a:bodyPr>
          <a:lstStyle/>
          <a:p>
            <a:pPr algn="ctr"/>
            <a:r>
              <a:rPr lang="en-GB" sz="1600" b="1" u="sng" dirty="0"/>
              <a:t>Snap Chat: </a:t>
            </a:r>
          </a:p>
          <a:p>
            <a:pPr algn="ctr"/>
            <a:endParaRPr lang="en-GB" sz="1600" b="1" u="sng" dirty="0"/>
          </a:p>
          <a:p>
            <a:r>
              <a:rPr lang="en-GB" sz="1100" dirty="0">
                <a:latin typeface="Century Gothic" panose="020B0502020202020204" pitchFamily="34" charset="0"/>
              </a:rPr>
              <a:t>Despite Instagram’s meteoric growth, snap Chat continues to be a key platform for brands. There are 191 million daily active users on Snap Chat (source: </a:t>
            </a:r>
            <a:r>
              <a:rPr lang="en-GB" sz="1100" u="sng" dirty="0">
                <a:latin typeface="Century Gothic" panose="020B0502020202020204" pitchFamily="34" charset="0"/>
                <a:hlinkClick r:id="rId4"/>
              </a:rPr>
              <a:t>Snap Chat</a:t>
            </a:r>
            <a:r>
              <a:rPr lang="en-GB" sz="1100" dirty="0">
                <a:latin typeface="Century Gothic" panose="020B0502020202020204" pitchFamily="34" charset="0"/>
              </a:rPr>
              <a:t>). Snap Chat users spend around 30 minutes a day using the app and collectively generate 3 billion snaps per day (source: </a:t>
            </a:r>
            <a:r>
              <a:rPr lang="en-GB" sz="1100" u="sng" dirty="0">
                <a:latin typeface="Century Gothic" panose="020B0502020202020204" pitchFamily="34" charset="0"/>
                <a:hlinkClick r:id="rId5"/>
              </a:rPr>
              <a:t>Variety</a:t>
            </a:r>
            <a:r>
              <a:rPr lang="en-GB" sz="1100" dirty="0">
                <a:latin typeface="Century Gothic" panose="020B0502020202020204" pitchFamily="34" charset="0"/>
              </a:rPr>
              <a:t>). </a:t>
            </a:r>
          </a:p>
          <a:p>
            <a:endParaRPr lang="en-GB" sz="1100" dirty="0">
              <a:latin typeface="Century Gothic" panose="020B0502020202020204" pitchFamily="34" charset="0"/>
            </a:endParaRPr>
          </a:p>
          <a:p>
            <a:r>
              <a:rPr lang="en-GB" sz="1100" dirty="0">
                <a:latin typeface="Century Gothic" panose="020B0502020202020204" pitchFamily="34" charset="0"/>
              </a:rPr>
              <a:t>A majority of Snap Chats users fall within the younger demographics and it could provide a vital tool in building brand and product communities from a much earlier age. This does present a challenge in crafting more modernised and engaging stories for your business, brands and products but the potential rewards are definitely worth considering.</a:t>
            </a:r>
          </a:p>
        </p:txBody>
      </p:sp>
    </p:spTree>
    <p:extLst>
      <p:ext uri="{BB962C8B-B14F-4D97-AF65-F5344CB8AC3E}">
        <p14:creationId xmlns:p14="http://schemas.microsoft.com/office/powerpoint/2010/main" val="344227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4A91F02-B927-444F-9DBA-D34786664B2B}"/>
              </a:ext>
            </a:extLst>
          </p:cNvPr>
          <p:cNvPicPr>
            <a:picLocks noChangeAspect="1"/>
          </p:cNvPicPr>
          <p:nvPr/>
        </p:nvPicPr>
        <p:blipFill>
          <a:blip r:embed="rId2"/>
          <a:stretch>
            <a:fillRect/>
          </a:stretch>
        </p:blipFill>
        <p:spPr>
          <a:xfrm>
            <a:off x="3568992" y="9858048"/>
            <a:ext cx="379437" cy="379437"/>
          </a:xfrm>
          <a:prstGeom prst="rect">
            <a:avLst/>
          </a:prstGeom>
        </p:spPr>
      </p:pic>
      <p:grpSp>
        <p:nvGrpSpPr>
          <p:cNvPr id="111" name="Group 110">
            <a:extLst>
              <a:ext uri="{FF2B5EF4-FFF2-40B4-BE49-F238E27FC236}">
                <a16:creationId xmlns:a16="http://schemas.microsoft.com/office/drawing/2014/main" id="{BB4B53B7-C371-5F4B-BFC1-95D872161333}"/>
              </a:ext>
            </a:extLst>
          </p:cNvPr>
          <p:cNvGrpSpPr/>
          <p:nvPr/>
        </p:nvGrpSpPr>
        <p:grpSpPr>
          <a:xfrm>
            <a:off x="2444163" y="4414520"/>
            <a:ext cx="4280725" cy="4040401"/>
            <a:chOff x="2678301" y="2808369"/>
            <a:chExt cx="4453888" cy="4495904"/>
          </a:xfrm>
        </p:grpSpPr>
        <p:sp>
          <p:nvSpPr>
            <p:cNvPr id="112" name="Rectangle 111">
              <a:extLst>
                <a:ext uri="{FF2B5EF4-FFF2-40B4-BE49-F238E27FC236}">
                  <a16:creationId xmlns:a16="http://schemas.microsoft.com/office/drawing/2014/main" id="{3BF56F68-DB0F-294A-A4E1-CC353FB8A78D}"/>
                </a:ext>
              </a:extLst>
            </p:cNvPr>
            <p:cNvSpPr/>
            <p:nvPr/>
          </p:nvSpPr>
          <p:spPr>
            <a:xfrm>
              <a:off x="2678301" y="2808369"/>
              <a:ext cx="4453888" cy="4495904"/>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1CC9600-EA7A-634A-BEE1-F4B9BD87EBA6}"/>
                </a:ext>
              </a:extLst>
            </p:cNvPr>
            <p:cNvSpPr/>
            <p:nvPr/>
          </p:nvSpPr>
          <p:spPr>
            <a:xfrm>
              <a:off x="2735312" y="2899050"/>
              <a:ext cx="4340333" cy="4326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61E98B1-64F6-E44E-807A-93C36546F6E6}"/>
              </a:ext>
            </a:extLst>
          </p:cNvPr>
          <p:cNvGrpSpPr/>
          <p:nvPr/>
        </p:nvGrpSpPr>
        <p:grpSpPr>
          <a:xfrm>
            <a:off x="5617080" y="6893680"/>
            <a:ext cx="937245" cy="1123938"/>
            <a:chOff x="4724529" y="6857657"/>
            <a:chExt cx="867068" cy="1020044"/>
          </a:xfrm>
        </p:grpSpPr>
        <p:sp>
          <p:nvSpPr>
            <p:cNvPr id="35" name="Rectangle 34">
              <a:extLst>
                <a:ext uri="{FF2B5EF4-FFF2-40B4-BE49-F238E27FC236}">
                  <a16:creationId xmlns:a16="http://schemas.microsoft.com/office/drawing/2014/main" id="{83D315FF-BB04-A54B-94AE-C069F8BD8157}"/>
                </a:ext>
              </a:extLst>
            </p:cNvPr>
            <p:cNvSpPr/>
            <p:nvPr/>
          </p:nvSpPr>
          <p:spPr>
            <a:xfrm>
              <a:off x="4724529" y="6857657"/>
              <a:ext cx="867068" cy="102004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A26C028-D67D-C048-A1F2-7EBF4C904D0F}"/>
                </a:ext>
              </a:extLst>
            </p:cNvPr>
            <p:cNvSpPr/>
            <p:nvPr/>
          </p:nvSpPr>
          <p:spPr>
            <a:xfrm>
              <a:off x="4804956" y="6929060"/>
              <a:ext cx="709157" cy="70384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47F9895-02AF-7D4F-8506-C1BECDE8EF2C}"/>
                </a:ext>
              </a:extLst>
            </p:cNvPr>
            <p:cNvSpPr/>
            <p:nvPr/>
          </p:nvSpPr>
          <p:spPr>
            <a:xfrm>
              <a:off x="4804956"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76E6259-F30D-EE4B-A0C8-7BF4991A68B1}"/>
                </a:ext>
              </a:extLst>
            </p:cNvPr>
            <p:cNvSpPr/>
            <p:nvPr/>
          </p:nvSpPr>
          <p:spPr>
            <a:xfrm>
              <a:off x="4989879"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6797D4F-401E-FE4C-A546-2827CC22229A}"/>
                </a:ext>
              </a:extLst>
            </p:cNvPr>
            <p:cNvSpPr/>
            <p:nvPr/>
          </p:nvSpPr>
          <p:spPr>
            <a:xfrm>
              <a:off x="5174802"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25AB2AC-33E8-624D-B5F6-24484B4AE207}"/>
                </a:ext>
              </a:extLst>
            </p:cNvPr>
            <p:cNvSpPr/>
            <p:nvPr/>
          </p:nvSpPr>
          <p:spPr>
            <a:xfrm>
              <a:off x="5359725"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D8BC1887-8163-654B-B5AE-C1A433823725}"/>
              </a:ext>
            </a:extLst>
          </p:cNvPr>
          <p:cNvGrpSpPr/>
          <p:nvPr/>
        </p:nvGrpSpPr>
        <p:grpSpPr>
          <a:xfrm>
            <a:off x="4635801" y="6894873"/>
            <a:ext cx="937245" cy="1123938"/>
            <a:chOff x="4724529" y="6857657"/>
            <a:chExt cx="867068" cy="1020044"/>
          </a:xfrm>
        </p:grpSpPr>
        <p:sp>
          <p:nvSpPr>
            <p:cNvPr id="48" name="Rectangle 47">
              <a:extLst>
                <a:ext uri="{FF2B5EF4-FFF2-40B4-BE49-F238E27FC236}">
                  <a16:creationId xmlns:a16="http://schemas.microsoft.com/office/drawing/2014/main" id="{12F8BB96-999E-7A49-8FE6-8D8177A992B8}"/>
                </a:ext>
              </a:extLst>
            </p:cNvPr>
            <p:cNvSpPr/>
            <p:nvPr/>
          </p:nvSpPr>
          <p:spPr>
            <a:xfrm>
              <a:off x="4724529" y="6857657"/>
              <a:ext cx="867068" cy="102004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FAE1630-877B-424D-90C3-D27422F17A52}"/>
                </a:ext>
              </a:extLst>
            </p:cNvPr>
            <p:cNvSpPr/>
            <p:nvPr/>
          </p:nvSpPr>
          <p:spPr>
            <a:xfrm>
              <a:off x="4804956" y="6929060"/>
              <a:ext cx="709157" cy="70384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F52DCA6-BC5A-A34E-93A9-DDA796017B0D}"/>
                </a:ext>
              </a:extLst>
            </p:cNvPr>
            <p:cNvSpPr/>
            <p:nvPr/>
          </p:nvSpPr>
          <p:spPr>
            <a:xfrm>
              <a:off x="4804956"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F9B0421-CE62-0546-81B5-2B9DFF63FACD}"/>
                </a:ext>
              </a:extLst>
            </p:cNvPr>
            <p:cNvSpPr/>
            <p:nvPr/>
          </p:nvSpPr>
          <p:spPr>
            <a:xfrm>
              <a:off x="4989879"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12BF8C6-2BBC-ED44-B90E-E4544713F068}"/>
                </a:ext>
              </a:extLst>
            </p:cNvPr>
            <p:cNvSpPr/>
            <p:nvPr/>
          </p:nvSpPr>
          <p:spPr>
            <a:xfrm>
              <a:off x="5174802"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19C15F3-A98B-8643-8397-A72DAD7F163F}"/>
                </a:ext>
              </a:extLst>
            </p:cNvPr>
            <p:cNvSpPr/>
            <p:nvPr/>
          </p:nvSpPr>
          <p:spPr>
            <a:xfrm>
              <a:off x="5359725"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41C48BA3-E891-0543-AFC8-B8848ABC9519}"/>
              </a:ext>
            </a:extLst>
          </p:cNvPr>
          <p:cNvGrpSpPr/>
          <p:nvPr/>
        </p:nvGrpSpPr>
        <p:grpSpPr>
          <a:xfrm>
            <a:off x="3650262" y="6893680"/>
            <a:ext cx="937245" cy="1123938"/>
            <a:chOff x="4724529" y="6857657"/>
            <a:chExt cx="867068" cy="1020044"/>
          </a:xfrm>
        </p:grpSpPr>
        <p:sp>
          <p:nvSpPr>
            <p:cNvPr id="62" name="Rectangle 61">
              <a:extLst>
                <a:ext uri="{FF2B5EF4-FFF2-40B4-BE49-F238E27FC236}">
                  <a16:creationId xmlns:a16="http://schemas.microsoft.com/office/drawing/2014/main" id="{97A50C50-2BEB-1F4F-8D47-67FBD0210EE6}"/>
                </a:ext>
              </a:extLst>
            </p:cNvPr>
            <p:cNvSpPr/>
            <p:nvPr/>
          </p:nvSpPr>
          <p:spPr>
            <a:xfrm>
              <a:off x="4724529" y="6857657"/>
              <a:ext cx="867068" cy="102004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A9E66B4-CFB9-B34B-AC1A-A74CFDA7BDAE}"/>
                </a:ext>
              </a:extLst>
            </p:cNvPr>
            <p:cNvSpPr/>
            <p:nvPr/>
          </p:nvSpPr>
          <p:spPr>
            <a:xfrm>
              <a:off x="4804956" y="6929060"/>
              <a:ext cx="709157" cy="70384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A7DD99B-A321-CF47-815E-E1BFE71456C5}"/>
                </a:ext>
              </a:extLst>
            </p:cNvPr>
            <p:cNvSpPr/>
            <p:nvPr/>
          </p:nvSpPr>
          <p:spPr>
            <a:xfrm>
              <a:off x="4804956"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73603AD-FABB-5B41-9320-CFE6A8C146C0}"/>
                </a:ext>
              </a:extLst>
            </p:cNvPr>
            <p:cNvSpPr/>
            <p:nvPr/>
          </p:nvSpPr>
          <p:spPr>
            <a:xfrm>
              <a:off x="4989879"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2F9F417-2C1B-A349-BDC2-1E068ADA1561}"/>
                </a:ext>
              </a:extLst>
            </p:cNvPr>
            <p:cNvSpPr/>
            <p:nvPr/>
          </p:nvSpPr>
          <p:spPr>
            <a:xfrm>
              <a:off x="5174802"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D1F74F5-2271-3349-A140-7F2841CFFA93}"/>
                </a:ext>
              </a:extLst>
            </p:cNvPr>
            <p:cNvSpPr/>
            <p:nvPr/>
          </p:nvSpPr>
          <p:spPr>
            <a:xfrm>
              <a:off x="5359725"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BC95A3B6-4521-0347-9059-BD85893E80F1}"/>
              </a:ext>
            </a:extLst>
          </p:cNvPr>
          <p:cNvGrpSpPr/>
          <p:nvPr/>
        </p:nvGrpSpPr>
        <p:grpSpPr>
          <a:xfrm>
            <a:off x="2668983" y="6894873"/>
            <a:ext cx="937245" cy="1123938"/>
            <a:chOff x="4724529" y="6857657"/>
            <a:chExt cx="867068" cy="1020044"/>
          </a:xfrm>
        </p:grpSpPr>
        <p:sp>
          <p:nvSpPr>
            <p:cNvPr id="69" name="Rectangle 68">
              <a:extLst>
                <a:ext uri="{FF2B5EF4-FFF2-40B4-BE49-F238E27FC236}">
                  <a16:creationId xmlns:a16="http://schemas.microsoft.com/office/drawing/2014/main" id="{CAFB0BA8-0DC2-D341-B480-4E8ADBAB0AE7}"/>
                </a:ext>
              </a:extLst>
            </p:cNvPr>
            <p:cNvSpPr/>
            <p:nvPr/>
          </p:nvSpPr>
          <p:spPr>
            <a:xfrm>
              <a:off x="4724529" y="6857657"/>
              <a:ext cx="867068" cy="102004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1789126-E311-2C47-B2A9-F365F37A7302}"/>
                </a:ext>
              </a:extLst>
            </p:cNvPr>
            <p:cNvSpPr/>
            <p:nvPr/>
          </p:nvSpPr>
          <p:spPr>
            <a:xfrm>
              <a:off x="4804956" y="6929060"/>
              <a:ext cx="709157" cy="70384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DCCF10D-0CD1-1840-9232-B6555EE76C2B}"/>
                </a:ext>
              </a:extLst>
            </p:cNvPr>
            <p:cNvSpPr/>
            <p:nvPr/>
          </p:nvSpPr>
          <p:spPr>
            <a:xfrm>
              <a:off x="4804956"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66C912C-4750-454E-A2CD-57E4B3CCFF25}"/>
                </a:ext>
              </a:extLst>
            </p:cNvPr>
            <p:cNvSpPr/>
            <p:nvPr/>
          </p:nvSpPr>
          <p:spPr>
            <a:xfrm>
              <a:off x="4989879"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DF1ECE2-E901-294D-B80E-CC36037C0315}"/>
                </a:ext>
              </a:extLst>
            </p:cNvPr>
            <p:cNvSpPr/>
            <p:nvPr/>
          </p:nvSpPr>
          <p:spPr>
            <a:xfrm>
              <a:off x="5174802"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0E2D656-F399-5A41-883C-16B8BF48AD9C}"/>
                </a:ext>
              </a:extLst>
            </p:cNvPr>
            <p:cNvSpPr/>
            <p:nvPr/>
          </p:nvSpPr>
          <p:spPr>
            <a:xfrm>
              <a:off x="5359725"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38AB4094-4C5D-FC40-B6FF-D5BC89C55722}"/>
              </a:ext>
            </a:extLst>
          </p:cNvPr>
          <p:cNvGrpSpPr/>
          <p:nvPr/>
        </p:nvGrpSpPr>
        <p:grpSpPr>
          <a:xfrm>
            <a:off x="5613999" y="5700225"/>
            <a:ext cx="937245" cy="1123938"/>
            <a:chOff x="4724529" y="6857657"/>
            <a:chExt cx="867068" cy="1020044"/>
          </a:xfrm>
        </p:grpSpPr>
        <p:sp>
          <p:nvSpPr>
            <p:cNvPr id="76" name="Rectangle 75">
              <a:extLst>
                <a:ext uri="{FF2B5EF4-FFF2-40B4-BE49-F238E27FC236}">
                  <a16:creationId xmlns:a16="http://schemas.microsoft.com/office/drawing/2014/main" id="{E9429FE4-5D06-F341-B7F4-DE7224CE5714}"/>
                </a:ext>
              </a:extLst>
            </p:cNvPr>
            <p:cNvSpPr/>
            <p:nvPr/>
          </p:nvSpPr>
          <p:spPr>
            <a:xfrm>
              <a:off x="4724529" y="6857657"/>
              <a:ext cx="867068" cy="102004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AFE4445-5EAE-0B49-93AE-8AD34CDA614A}"/>
                </a:ext>
              </a:extLst>
            </p:cNvPr>
            <p:cNvSpPr/>
            <p:nvPr/>
          </p:nvSpPr>
          <p:spPr>
            <a:xfrm>
              <a:off x="4804956" y="6929060"/>
              <a:ext cx="709157" cy="70384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A90D13E-BE0A-FA4D-A8C0-66AC00DC723C}"/>
                </a:ext>
              </a:extLst>
            </p:cNvPr>
            <p:cNvSpPr/>
            <p:nvPr/>
          </p:nvSpPr>
          <p:spPr>
            <a:xfrm>
              <a:off x="4804956"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4A9259F-32F9-1942-9734-674F6ADFFE9A}"/>
                </a:ext>
              </a:extLst>
            </p:cNvPr>
            <p:cNvSpPr/>
            <p:nvPr/>
          </p:nvSpPr>
          <p:spPr>
            <a:xfrm>
              <a:off x="4989879"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49CA687-874F-1243-A6EB-878224899411}"/>
                </a:ext>
              </a:extLst>
            </p:cNvPr>
            <p:cNvSpPr/>
            <p:nvPr/>
          </p:nvSpPr>
          <p:spPr>
            <a:xfrm>
              <a:off x="5174802"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CD41505-207C-FD4A-AC83-D836B1659AAA}"/>
                </a:ext>
              </a:extLst>
            </p:cNvPr>
            <p:cNvSpPr/>
            <p:nvPr/>
          </p:nvSpPr>
          <p:spPr>
            <a:xfrm>
              <a:off x="5359725"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3F6D71F6-2C14-0A45-93D8-D37E19003A41}"/>
              </a:ext>
            </a:extLst>
          </p:cNvPr>
          <p:cNvGrpSpPr/>
          <p:nvPr/>
        </p:nvGrpSpPr>
        <p:grpSpPr>
          <a:xfrm>
            <a:off x="4632720" y="5701419"/>
            <a:ext cx="937245" cy="1123938"/>
            <a:chOff x="4724529" y="6857657"/>
            <a:chExt cx="867068" cy="1020044"/>
          </a:xfrm>
        </p:grpSpPr>
        <p:sp>
          <p:nvSpPr>
            <p:cNvPr id="83" name="Rectangle 82">
              <a:extLst>
                <a:ext uri="{FF2B5EF4-FFF2-40B4-BE49-F238E27FC236}">
                  <a16:creationId xmlns:a16="http://schemas.microsoft.com/office/drawing/2014/main" id="{D43795A5-CF27-6D42-8221-09952CF7BFE5}"/>
                </a:ext>
              </a:extLst>
            </p:cNvPr>
            <p:cNvSpPr/>
            <p:nvPr/>
          </p:nvSpPr>
          <p:spPr>
            <a:xfrm>
              <a:off x="4724529" y="6857657"/>
              <a:ext cx="867068" cy="102004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A51A2F3-F407-D748-9E04-5A64B2185D3F}"/>
                </a:ext>
              </a:extLst>
            </p:cNvPr>
            <p:cNvSpPr/>
            <p:nvPr/>
          </p:nvSpPr>
          <p:spPr>
            <a:xfrm>
              <a:off x="4804956" y="6929060"/>
              <a:ext cx="709157" cy="70384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46236B0-D093-3243-9DC1-2CDB27D891D7}"/>
                </a:ext>
              </a:extLst>
            </p:cNvPr>
            <p:cNvSpPr/>
            <p:nvPr/>
          </p:nvSpPr>
          <p:spPr>
            <a:xfrm>
              <a:off x="4804956"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007C4E8-B10E-E24A-944B-3D9B6EFFD6C7}"/>
                </a:ext>
              </a:extLst>
            </p:cNvPr>
            <p:cNvSpPr/>
            <p:nvPr/>
          </p:nvSpPr>
          <p:spPr>
            <a:xfrm>
              <a:off x="4989879"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0F9AD8A-8891-444E-AC9F-81DF8B7EBB00}"/>
                </a:ext>
              </a:extLst>
            </p:cNvPr>
            <p:cNvSpPr/>
            <p:nvPr/>
          </p:nvSpPr>
          <p:spPr>
            <a:xfrm>
              <a:off x="5174802"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0798750-99FE-C84A-9B76-E777DB68D99B}"/>
                </a:ext>
              </a:extLst>
            </p:cNvPr>
            <p:cNvSpPr/>
            <p:nvPr/>
          </p:nvSpPr>
          <p:spPr>
            <a:xfrm>
              <a:off x="5359725" y="7663530"/>
              <a:ext cx="159040" cy="15947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02A40288-C042-A44B-BE51-AEB178B4D0DD}"/>
              </a:ext>
            </a:extLst>
          </p:cNvPr>
          <p:cNvSpPr/>
          <p:nvPr/>
        </p:nvSpPr>
        <p:spPr>
          <a:xfrm>
            <a:off x="3647180" y="5700225"/>
            <a:ext cx="937245" cy="1123938"/>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D5893600-26C2-BA42-95E1-5E972248EDDB}"/>
              </a:ext>
            </a:extLst>
          </p:cNvPr>
          <p:cNvSpPr/>
          <p:nvPr/>
        </p:nvSpPr>
        <p:spPr>
          <a:xfrm>
            <a:off x="3734116" y="5778901"/>
            <a:ext cx="766553" cy="775534"/>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0826830-8A61-554C-8A35-50BC08855AEF}"/>
              </a:ext>
            </a:extLst>
          </p:cNvPr>
          <p:cNvSpPr/>
          <p:nvPr/>
        </p:nvSpPr>
        <p:spPr>
          <a:xfrm>
            <a:off x="3734116" y="6588178"/>
            <a:ext cx="171912" cy="175712"/>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9DE0108-F98E-D442-B6BA-CAD4EA3AEDA2}"/>
              </a:ext>
            </a:extLst>
          </p:cNvPr>
          <p:cNvSpPr/>
          <p:nvPr/>
        </p:nvSpPr>
        <p:spPr>
          <a:xfrm>
            <a:off x="3934006" y="6588178"/>
            <a:ext cx="171912" cy="175712"/>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48974BD-1F58-8047-B5E3-7CC9FC202958}"/>
              </a:ext>
            </a:extLst>
          </p:cNvPr>
          <p:cNvSpPr/>
          <p:nvPr/>
        </p:nvSpPr>
        <p:spPr>
          <a:xfrm>
            <a:off x="4133896" y="6588178"/>
            <a:ext cx="171912" cy="175712"/>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82259AE9-3881-3546-B1A0-A1C8C741A988}"/>
              </a:ext>
            </a:extLst>
          </p:cNvPr>
          <p:cNvSpPr/>
          <p:nvPr/>
        </p:nvSpPr>
        <p:spPr>
          <a:xfrm>
            <a:off x="4333786" y="6588178"/>
            <a:ext cx="171912" cy="175712"/>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E75949B-2C64-2B40-B9C4-B41EC9BD2749}"/>
              </a:ext>
            </a:extLst>
          </p:cNvPr>
          <p:cNvSpPr/>
          <p:nvPr/>
        </p:nvSpPr>
        <p:spPr>
          <a:xfrm>
            <a:off x="2664956" y="5705029"/>
            <a:ext cx="937245" cy="1123938"/>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56B9EBF-4A09-F642-ADA9-3D16CFE4BD6F}"/>
              </a:ext>
            </a:extLst>
          </p:cNvPr>
          <p:cNvSpPr/>
          <p:nvPr/>
        </p:nvSpPr>
        <p:spPr>
          <a:xfrm>
            <a:off x="2751893" y="5783705"/>
            <a:ext cx="771582" cy="775534"/>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686B0CA-E009-7C48-B79E-5C0E51CF2E0D}"/>
              </a:ext>
            </a:extLst>
          </p:cNvPr>
          <p:cNvSpPr/>
          <p:nvPr/>
        </p:nvSpPr>
        <p:spPr>
          <a:xfrm>
            <a:off x="2751893" y="6592982"/>
            <a:ext cx="171912" cy="175712"/>
          </a:xfrm>
          <a:prstGeom prst="rect">
            <a:avLst/>
          </a:prstGeom>
          <a:solidFill>
            <a:srgbClr val="AC1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2F188AD-1BBD-B24F-980A-BA5BE2F8CFBF}"/>
              </a:ext>
            </a:extLst>
          </p:cNvPr>
          <p:cNvSpPr/>
          <p:nvPr/>
        </p:nvSpPr>
        <p:spPr>
          <a:xfrm>
            <a:off x="2951783" y="6592982"/>
            <a:ext cx="171912" cy="175712"/>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0CD0F271-3E35-AA40-BE40-421C56F692E8}"/>
              </a:ext>
            </a:extLst>
          </p:cNvPr>
          <p:cNvSpPr/>
          <p:nvPr/>
        </p:nvSpPr>
        <p:spPr>
          <a:xfrm>
            <a:off x="3151672" y="6592982"/>
            <a:ext cx="171912" cy="175712"/>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71995A2F-8C15-064B-8D3B-9F3431C9696C}"/>
              </a:ext>
            </a:extLst>
          </p:cNvPr>
          <p:cNvSpPr/>
          <p:nvPr/>
        </p:nvSpPr>
        <p:spPr>
          <a:xfrm>
            <a:off x="3351562" y="6592982"/>
            <a:ext cx="171912" cy="175712"/>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a:extLst>
              <a:ext uri="{FF2B5EF4-FFF2-40B4-BE49-F238E27FC236}">
                <a16:creationId xmlns:a16="http://schemas.microsoft.com/office/drawing/2014/main" id="{2A6D261A-234D-F645-8A47-428C3DB5FA3E}"/>
              </a:ext>
            </a:extLst>
          </p:cNvPr>
          <p:cNvPicPr>
            <a:picLocks noChangeAspect="1"/>
          </p:cNvPicPr>
          <p:nvPr/>
        </p:nvPicPr>
        <p:blipFill>
          <a:blip r:embed="rId3"/>
          <a:stretch>
            <a:fillRect/>
          </a:stretch>
        </p:blipFill>
        <p:spPr>
          <a:xfrm>
            <a:off x="2794200" y="6232497"/>
            <a:ext cx="676656" cy="90757"/>
          </a:xfrm>
          <a:prstGeom prst="rect">
            <a:avLst/>
          </a:prstGeom>
        </p:spPr>
      </p:pic>
      <p:sp>
        <p:nvSpPr>
          <p:cNvPr id="108" name="Rectangle 107">
            <a:extLst>
              <a:ext uri="{FF2B5EF4-FFF2-40B4-BE49-F238E27FC236}">
                <a16:creationId xmlns:a16="http://schemas.microsoft.com/office/drawing/2014/main" id="{691F69E3-2AE1-D540-ACFB-79D3BD61A471}"/>
              </a:ext>
            </a:extLst>
          </p:cNvPr>
          <p:cNvSpPr/>
          <p:nvPr/>
        </p:nvSpPr>
        <p:spPr>
          <a:xfrm>
            <a:off x="3522296" y="4522491"/>
            <a:ext cx="2828826" cy="869497"/>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D69D5EC-84E4-0D41-ADD4-7C9BDA784D8E}"/>
              </a:ext>
            </a:extLst>
          </p:cNvPr>
          <p:cNvSpPr/>
          <p:nvPr/>
        </p:nvSpPr>
        <p:spPr>
          <a:xfrm>
            <a:off x="3071119" y="4522492"/>
            <a:ext cx="847500" cy="869497"/>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a:extLst>
              <a:ext uri="{FF2B5EF4-FFF2-40B4-BE49-F238E27FC236}">
                <a16:creationId xmlns:a16="http://schemas.microsoft.com/office/drawing/2014/main" id="{0C768B78-12FA-7F4C-AC31-CF80EFEC86BD}"/>
              </a:ext>
            </a:extLst>
          </p:cNvPr>
          <p:cNvPicPr>
            <a:picLocks noChangeAspect="1"/>
          </p:cNvPicPr>
          <p:nvPr/>
        </p:nvPicPr>
        <p:blipFill>
          <a:blip r:embed="rId3"/>
          <a:stretch>
            <a:fillRect/>
          </a:stretch>
        </p:blipFill>
        <p:spPr>
          <a:xfrm>
            <a:off x="3092700" y="4982934"/>
            <a:ext cx="827889" cy="111040"/>
          </a:xfrm>
          <a:prstGeom prst="rect">
            <a:avLst/>
          </a:prstGeom>
        </p:spPr>
      </p:pic>
      <p:sp>
        <p:nvSpPr>
          <p:cNvPr id="13" name="Rectangle 12">
            <a:extLst>
              <a:ext uri="{FF2B5EF4-FFF2-40B4-BE49-F238E27FC236}">
                <a16:creationId xmlns:a16="http://schemas.microsoft.com/office/drawing/2014/main" id="{35AC5211-B42D-9847-91DE-1398EED27B9F}"/>
              </a:ext>
            </a:extLst>
          </p:cNvPr>
          <p:cNvSpPr/>
          <p:nvPr/>
        </p:nvSpPr>
        <p:spPr>
          <a:xfrm>
            <a:off x="4073141" y="4758130"/>
            <a:ext cx="2126887" cy="120299"/>
          </a:xfrm>
          <a:prstGeom prst="rect">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771C26AC-73EE-F945-B756-6EE12D979EA4}"/>
              </a:ext>
            </a:extLst>
          </p:cNvPr>
          <p:cNvSpPr/>
          <p:nvPr/>
        </p:nvSpPr>
        <p:spPr>
          <a:xfrm>
            <a:off x="4071427" y="4926052"/>
            <a:ext cx="2126887" cy="120299"/>
          </a:xfrm>
          <a:prstGeom prst="rect">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E3E6DE10-8733-544F-97F7-9BFD5636459D}"/>
              </a:ext>
            </a:extLst>
          </p:cNvPr>
          <p:cNvSpPr/>
          <p:nvPr/>
        </p:nvSpPr>
        <p:spPr>
          <a:xfrm>
            <a:off x="4071428" y="5093974"/>
            <a:ext cx="1020031" cy="120299"/>
          </a:xfrm>
          <a:prstGeom prst="rect">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7E5E2577-2A8D-444C-B36A-78E8437DCEAF}"/>
              </a:ext>
            </a:extLst>
          </p:cNvPr>
          <p:cNvSpPr/>
          <p:nvPr/>
        </p:nvSpPr>
        <p:spPr>
          <a:xfrm>
            <a:off x="3080215" y="4658420"/>
            <a:ext cx="852857" cy="253916"/>
          </a:xfrm>
          <a:prstGeom prst="rect">
            <a:avLst/>
          </a:prstGeom>
        </p:spPr>
        <p:txBody>
          <a:bodyPr wrap="square">
            <a:spAutoFit/>
          </a:bodyPr>
          <a:lstStyle/>
          <a:p>
            <a:r>
              <a:rPr lang="en-GB" sz="1050" b="1" dirty="0">
                <a:solidFill>
                  <a:schemeClr val="bg1"/>
                </a:solidFill>
                <a:latin typeface="Century Gothic" panose="020B0502020202020204" pitchFamily="34" charset="0"/>
              </a:rPr>
              <a:t>165 x 165</a:t>
            </a:r>
          </a:p>
        </p:txBody>
      </p:sp>
      <p:sp>
        <p:nvSpPr>
          <p:cNvPr id="96" name="Rectangle 95">
            <a:extLst>
              <a:ext uri="{FF2B5EF4-FFF2-40B4-BE49-F238E27FC236}">
                <a16:creationId xmlns:a16="http://schemas.microsoft.com/office/drawing/2014/main" id="{95843330-EC62-468E-8AF9-E8349CBDA74B}"/>
              </a:ext>
            </a:extLst>
          </p:cNvPr>
          <p:cNvSpPr/>
          <p:nvPr/>
        </p:nvSpPr>
        <p:spPr>
          <a:xfrm>
            <a:off x="2725243" y="5881143"/>
            <a:ext cx="852857" cy="253916"/>
          </a:xfrm>
          <a:prstGeom prst="rect">
            <a:avLst/>
          </a:prstGeom>
        </p:spPr>
        <p:txBody>
          <a:bodyPr wrap="square">
            <a:spAutoFit/>
          </a:bodyPr>
          <a:lstStyle/>
          <a:p>
            <a:r>
              <a:rPr lang="en-GB" sz="1050" b="1" dirty="0">
                <a:solidFill>
                  <a:schemeClr val="bg1"/>
                </a:solidFill>
                <a:latin typeface="Century Gothic" panose="020B0502020202020204" pitchFamily="34" charset="0"/>
              </a:rPr>
              <a:t>220 x 150</a:t>
            </a:r>
          </a:p>
        </p:txBody>
      </p:sp>
      <p:sp>
        <p:nvSpPr>
          <p:cNvPr id="103" name="TextBox 102">
            <a:extLst>
              <a:ext uri="{FF2B5EF4-FFF2-40B4-BE49-F238E27FC236}">
                <a16:creationId xmlns:a16="http://schemas.microsoft.com/office/drawing/2014/main" id="{085D9666-4EF6-490A-B36B-EE289367FEB5}"/>
              </a:ext>
            </a:extLst>
          </p:cNvPr>
          <p:cNvSpPr txBox="1"/>
          <p:nvPr/>
        </p:nvSpPr>
        <p:spPr>
          <a:xfrm>
            <a:off x="1767778" y="3445796"/>
            <a:ext cx="1555646" cy="415498"/>
          </a:xfrm>
          <a:prstGeom prst="rect">
            <a:avLst/>
          </a:prstGeom>
          <a:solidFill>
            <a:srgbClr val="AC1B28"/>
          </a:solidFill>
        </p:spPr>
        <p:txBody>
          <a:bodyPr wrap="square" rtlCol="0">
            <a:spAutoFit/>
          </a:bodyPr>
          <a:lstStyle/>
          <a:p>
            <a:r>
              <a:rPr lang="en-GB" sz="1050" b="1" dirty="0">
                <a:solidFill>
                  <a:schemeClr val="bg1"/>
                </a:solidFill>
                <a:latin typeface="Century Gothic" panose="020B0502020202020204" pitchFamily="34" charset="0"/>
              </a:rPr>
              <a:t>Profile Image: </a:t>
            </a:r>
          </a:p>
          <a:p>
            <a:r>
              <a:rPr lang="en-GB" sz="1050" b="1" dirty="0">
                <a:solidFill>
                  <a:schemeClr val="bg1"/>
                </a:solidFill>
                <a:latin typeface="Century Gothic" panose="020B0502020202020204" pitchFamily="34" charset="0"/>
              </a:rPr>
              <a:t>165 x 165</a:t>
            </a:r>
          </a:p>
        </p:txBody>
      </p:sp>
      <p:sp>
        <p:nvSpPr>
          <p:cNvPr id="107" name="TextBox 106">
            <a:extLst>
              <a:ext uri="{FF2B5EF4-FFF2-40B4-BE49-F238E27FC236}">
                <a16:creationId xmlns:a16="http://schemas.microsoft.com/office/drawing/2014/main" id="{2B50CC29-0512-4717-A8EA-0F2214DAD547}"/>
              </a:ext>
            </a:extLst>
          </p:cNvPr>
          <p:cNvSpPr txBox="1"/>
          <p:nvPr/>
        </p:nvSpPr>
        <p:spPr>
          <a:xfrm>
            <a:off x="527120" y="7521216"/>
            <a:ext cx="1686067" cy="261610"/>
          </a:xfrm>
          <a:prstGeom prst="rect">
            <a:avLst/>
          </a:prstGeom>
          <a:solidFill>
            <a:srgbClr val="AC1B28"/>
          </a:solidFill>
        </p:spPr>
        <p:txBody>
          <a:bodyPr wrap="square" rtlCol="0">
            <a:spAutoFit/>
          </a:bodyPr>
          <a:lstStyle/>
          <a:p>
            <a:r>
              <a:rPr lang="en-GB" sz="1100" b="1" dirty="0">
                <a:solidFill>
                  <a:schemeClr val="bg1"/>
                </a:solidFill>
                <a:latin typeface="Century Gothic" panose="020B0502020202020204" pitchFamily="34" charset="0"/>
              </a:rPr>
              <a:t>Thumbnails: 50 x 50</a:t>
            </a:r>
          </a:p>
        </p:txBody>
      </p:sp>
      <p:sp>
        <p:nvSpPr>
          <p:cNvPr id="114" name="TextBox 113">
            <a:extLst>
              <a:ext uri="{FF2B5EF4-FFF2-40B4-BE49-F238E27FC236}">
                <a16:creationId xmlns:a16="http://schemas.microsoft.com/office/drawing/2014/main" id="{14B27E3F-01C5-48D4-AE87-BE30A1BD690E}"/>
              </a:ext>
            </a:extLst>
          </p:cNvPr>
          <p:cNvSpPr txBox="1"/>
          <p:nvPr/>
        </p:nvSpPr>
        <p:spPr>
          <a:xfrm>
            <a:off x="101358" y="4276838"/>
            <a:ext cx="1986352" cy="415498"/>
          </a:xfrm>
          <a:prstGeom prst="rect">
            <a:avLst/>
          </a:prstGeom>
          <a:solidFill>
            <a:srgbClr val="AC1B28"/>
          </a:solidFill>
        </p:spPr>
        <p:txBody>
          <a:bodyPr wrap="square" rtlCol="0">
            <a:spAutoFit/>
          </a:bodyPr>
          <a:lstStyle/>
          <a:p>
            <a:r>
              <a:rPr lang="en-GB" sz="1050" b="1" dirty="0">
                <a:solidFill>
                  <a:schemeClr val="bg1"/>
                </a:solidFill>
                <a:latin typeface="Century Gothic" panose="020B0502020202020204" pitchFamily="34" charset="0"/>
              </a:rPr>
              <a:t>Board Display: </a:t>
            </a:r>
          </a:p>
          <a:p>
            <a:r>
              <a:rPr lang="en-GB" sz="1050" b="1" dirty="0">
                <a:solidFill>
                  <a:schemeClr val="bg1"/>
                </a:solidFill>
                <a:latin typeface="Century Gothic" panose="020B0502020202020204" pitchFamily="34" charset="0"/>
              </a:rPr>
              <a:t>220 x 150</a:t>
            </a:r>
          </a:p>
        </p:txBody>
      </p:sp>
      <p:sp>
        <p:nvSpPr>
          <p:cNvPr id="115" name="TextBox 114">
            <a:extLst>
              <a:ext uri="{FF2B5EF4-FFF2-40B4-BE49-F238E27FC236}">
                <a16:creationId xmlns:a16="http://schemas.microsoft.com/office/drawing/2014/main" id="{F3008435-C7E8-491F-9C36-96B0EC32C91D}"/>
              </a:ext>
            </a:extLst>
          </p:cNvPr>
          <p:cNvSpPr txBox="1"/>
          <p:nvPr/>
        </p:nvSpPr>
        <p:spPr>
          <a:xfrm>
            <a:off x="101358" y="4733083"/>
            <a:ext cx="2256013" cy="3262432"/>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222 x 150 pixels (large Thumbnail)</a:t>
            </a:r>
          </a:p>
          <a:p>
            <a:pPr marL="171450" indent="-171450">
              <a:buFont typeface="Arial" panose="020B0604020202020204" pitchFamily="34" charset="0"/>
              <a:buChar char="•"/>
            </a:pPr>
            <a:r>
              <a:rPr lang="en-GB" sz="1000" dirty="0">
                <a:latin typeface="Century Gothic" panose="020B0502020202020204" pitchFamily="34" charset="0"/>
              </a:rPr>
              <a:t>55 x 55 (small thumbnail)</a:t>
            </a:r>
          </a:p>
          <a:p>
            <a:endParaRPr lang="en-GB" sz="1000" dirty="0">
              <a:latin typeface="Century Gothic" panose="020B0502020202020204" pitchFamily="34" charset="0"/>
            </a:endParaRPr>
          </a:p>
          <a:p>
            <a:r>
              <a:rPr lang="en-GB" sz="1000" dirty="0">
                <a:latin typeface="Century Gothic" panose="020B0502020202020204" pitchFamily="34" charset="0"/>
              </a:rPr>
              <a:t>Creating boards is an important part of using </a:t>
            </a:r>
            <a:r>
              <a:rPr lang="en-GB" sz="1000" dirty="0" err="1">
                <a:latin typeface="Century Gothic" panose="020B0502020202020204" pitchFamily="34" charset="0"/>
              </a:rPr>
              <a:t>Pintrest</a:t>
            </a:r>
            <a:r>
              <a:rPr lang="en-GB" sz="1000" dirty="0">
                <a:latin typeface="Century Gothic" panose="020B0502020202020204" pitchFamily="34" charset="0"/>
              </a:rPr>
              <a:t>. As a result, its important to make sure that images and photos used match the criteria perfectly. </a:t>
            </a:r>
          </a:p>
          <a:p>
            <a:endParaRPr lang="en-GB" sz="1000" dirty="0">
              <a:latin typeface="Century Gothic" panose="020B0502020202020204" pitchFamily="34" charset="0"/>
            </a:endParaRPr>
          </a:p>
          <a:p>
            <a:r>
              <a:rPr lang="en-GB" sz="1000" dirty="0">
                <a:latin typeface="Century Gothic" panose="020B0502020202020204" pitchFamily="34" charset="0"/>
              </a:rPr>
              <a:t>The top image should be the one you want to entice your audience with but must also be relevant to the theme of the board</a:t>
            </a:r>
          </a:p>
          <a:p>
            <a:endParaRPr lang="en-GB" dirty="0"/>
          </a:p>
          <a:p>
            <a:endParaRPr lang="en-GB" dirty="0"/>
          </a:p>
        </p:txBody>
      </p:sp>
      <p:sp>
        <p:nvSpPr>
          <p:cNvPr id="2" name="TextBox 1">
            <a:extLst>
              <a:ext uri="{FF2B5EF4-FFF2-40B4-BE49-F238E27FC236}">
                <a16:creationId xmlns:a16="http://schemas.microsoft.com/office/drawing/2014/main" id="{215A360F-4C5B-4D16-9825-554AE97CA8D4}"/>
              </a:ext>
            </a:extLst>
          </p:cNvPr>
          <p:cNvSpPr txBox="1"/>
          <p:nvPr/>
        </p:nvSpPr>
        <p:spPr>
          <a:xfrm>
            <a:off x="3374795" y="3377970"/>
            <a:ext cx="4459079" cy="861774"/>
          </a:xfrm>
          <a:prstGeom prst="rect">
            <a:avLst/>
          </a:prstGeom>
          <a:noFill/>
        </p:spPr>
        <p:txBody>
          <a:bodyPr wrap="square" rtlCol="0">
            <a:spAutoFit/>
          </a:bodyPr>
          <a:lstStyle/>
          <a:p>
            <a:r>
              <a:rPr lang="en-GB" sz="1000" dirty="0">
                <a:latin typeface="Century Gothic" panose="020B0502020202020204" pitchFamily="34" charset="0"/>
              </a:rPr>
              <a:t>Image Guidelines: </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Appears as 165 x 165 px on your home page.</a:t>
            </a:r>
          </a:p>
          <a:p>
            <a:pPr marL="171450" indent="-171450">
              <a:buFont typeface="Arial" panose="020B0604020202020204" pitchFamily="34" charset="0"/>
              <a:buChar char="•"/>
            </a:pPr>
            <a:r>
              <a:rPr lang="en-GB" sz="1000" dirty="0">
                <a:latin typeface="Century Gothic" panose="020B0502020202020204" pitchFamily="34" charset="0"/>
              </a:rPr>
              <a:t>Appears as 32 x 32px everywhere else on </a:t>
            </a:r>
            <a:r>
              <a:rPr lang="en-GB" sz="1000" dirty="0" err="1">
                <a:latin typeface="Century Gothic" panose="020B0502020202020204" pitchFamily="34" charset="0"/>
              </a:rPr>
              <a:t>Pintrest</a:t>
            </a: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Maximum 10MB file size</a:t>
            </a:r>
          </a:p>
        </p:txBody>
      </p:sp>
      <p:sp>
        <p:nvSpPr>
          <p:cNvPr id="116" name="TextBox 115">
            <a:extLst>
              <a:ext uri="{FF2B5EF4-FFF2-40B4-BE49-F238E27FC236}">
                <a16:creationId xmlns:a16="http://schemas.microsoft.com/office/drawing/2014/main" id="{911CC3F8-AE08-43CA-B454-6ECA6F2B8C85}"/>
              </a:ext>
            </a:extLst>
          </p:cNvPr>
          <p:cNvSpPr txBox="1"/>
          <p:nvPr/>
        </p:nvSpPr>
        <p:spPr>
          <a:xfrm>
            <a:off x="224252" y="466685"/>
            <a:ext cx="7111169" cy="2277547"/>
          </a:xfrm>
          <a:prstGeom prst="rect">
            <a:avLst/>
          </a:prstGeom>
          <a:noFill/>
        </p:spPr>
        <p:txBody>
          <a:bodyPr wrap="square" rtlCol="0">
            <a:spAutoFit/>
          </a:bodyPr>
          <a:lstStyle/>
          <a:p>
            <a:pPr algn="ctr"/>
            <a:r>
              <a:rPr lang="en-GB" sz="1600" b="1" u="sng" dirty="0" err="1"/>
              <a:t>Pintrest</a:t>
            </a:r>
            <a:r>
              <a:rPr lang="en-GB" sz="1600" b="1" u="sng" dirty="0"/>
              <a:t>: </a:t>
            </a:r>
          </a:p>
          <a:p>
            <a:pPr algn="ctr"/>
            <a:endParaRPr lang="en-GB" sz="1600" b="1" u="sng" dirty="0"/>
          </a:p>
          <a:p>
            <a:r>
              <a:rPr lang="en-GB" sz="1100" dirty="0" err="1">
                <a:latin typeface="Century Gothic" panose="020B0502020202020204" pitchFamily="34" charset="0"/>
              </a:rPr>
              <a:t>Pintrest</a:t>
            </a:r>
            <a:r>
              <a:rPr lang="en-GB" sz="1100" dirty="0">
                <a:latin typeface="Century Gothic" panose="020B0502020202020204" pitchFamily="34" charset="0"/>
              </a:rPr>
              <a:t> is a visual based social media network that allows people to share images for a range of purposes. </a:t>
            </a:r>
            <a:r>
              <a:rPr lang="en-GB" sz="1100" dirty="0" err="1">
                <a:latin typeface="Century Gothic" panose="020B0502020202020204" pitchFamily="34" charset="0"/>
              </a:rPr>
              <a:t>Pintrest</a:t>
            </a:r>
            <a:r>
              <a:rPr lang="en-GB" sz="1100" dirty="0">
                <a:latin typeface="Century Gothic" panose="020B0502020202020204" pitchFamily="34" charset="0"/>
              </a:rPr>
              <a:t> is essentially a web-based pinboard/bulletin board. As a result, it is perfect for collating projects, goods, services, new interests using visuals. It also features interaction tools for users which allows them to like, comment, save other people pins and private message each other. </a:t>
            </a:r>
          </a:p>
          <a:p>
            <a:endParaRPr lang="en-GB" sz="1100" dirty="0">
              <a:latin typeface="Century Gothic" panose="020B0502020202020204" pitchFamily="34" charset="0"/>
            </a:endParaRPr>
          </a:p>
          <a:p>
            <a:r>
              <a:rPr lang="en-GB" sz="1100" dirty="0">
                <a:latin typeface="Century Gothic" panose="020B0502020202020204" pitchFamily="34" charset="0"/>
              </a:rPr>
              <a:t>For brands it a perfect way to show case their products, concepts and can even direct customers to purchasing the products and services. </a:t>
            </a:r>
            <a:r>
              <a:rPr lang="en-GB" sz="1100" dirty="0" err="1">
                <a:latin typeface="Century Gothic" panose="020B0502020202020204" pitchFamily="34" charset="0"/>
              </a:rPr>
              <a:t>Pintrest</a:t>
            </a:r>
            <a:r>
              <a:rPr lang="en-GB" sz="1100" dirty="0">
                <a:latin typeface="Century Gothic" panose="020B0502020202020204" pitchFamily="34" charset="0"/>
              </a:rPr>
              <a:t> is continuing to grow with 250 million active monthly users and 175 billion Pins with style ideas, art, love and DIY project-based pins seeing massive increases in interest. (Source: </a:t>
            </a:r>
            <a:r>
              <a:rPr lang="en-GB" sz="1100" u="sng" dirty="0" err="1">
                <a:latin typeface="Century Gothic" panose="020B0502020202020204" pitchFamily="34" charset="0"/>
                <a:hlinkClick r:id="rId4"/>
              </a:rPr>
              <a:t>Pintrest</a:t>
            </a:r>
            <a:r>
              <a:rPr lang="en-GB" sz="1100" dirty="0">
                <a:latin typeface="Century Gothic" panose="020B0502020202020204" pitchFamily="34" charset="0"/>
              </a:rPr>
              <a:t>)</a:t>
            </a:r>
          </a:p>
          <a:p>
            <a:r>
              <a:rPr lang="en-GB" sz="1100" dirty="0">
                <a:latin typeface="Century Gothic" panose="020B0502020202020204" pitchFamily="34" charset="0"/>
              </a:rPr>
              <a:t>. </a:t>
            </a:r>
          </a:p>
        </p:txBody>
      </p:sp>
    </p:spTree>
    <p:extLst>
      <p:ext uri="{BB962C8B-B14F-4D97-AF65-F5344CB8AC3E}">
        <p14:creationId xmlns:p14="http://schemas.microsoft.com/office/powerpoint/2010/main" val="1794760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4A91F02-B927-444F-9DBA-D34786664B2B}"/>
              </a:ext>
            </a:extLst>
          </p:cNvPr>
          <p:cNvPicPr>
            <a:picLocks noChangeAspect="1"/>
          </p:cNvPicPr>
          <p:nvPr/>
        </p:nvPicPr>
        <p:blipFill>
          <a:blip r:embed="rId2"/>
          <a:stretch>
            <a:fillRect/>
          </a:stretch>
        </p:blipFill>
        <p:spPr>
          <a:xfrm>
            <a:off x="3568992" y="9858048"/>
            <a:ext cx="379437" cy="379437"/>
          </a:xfrm>
          <a:prstGeom prst="rect">
            <a:avLst/>
          </a:prstGeom>
        </p:spPr>
      </p:pic>
      <p:sp>
        <p:nvSpPr>
          <p:cNvPr id="112" name="Rectangle 111">
            <a:extLst>
              <a:ext uri="{FF2B5EF4-FFF2-40B4-BE49-F238E27FC236}">
                <a16:creationId xmlns:a16="http://schemas.microsoft.com/office/drawing/2014/main" id="{3BF56F68-DB0F-294A-A4E1-CC353FB8A78D}"/>
              </a:ext>
            </a:extLst>
          </p:cNvPr>
          <p:cNvSpPr/>
          <p:nvPr/>
        </p:nvSpPr>
        <p:spPr>
          <a:xfrm>
            <a:off x="2158577" y="2792918"/>
            <a:ext cx="4708277" cy="462387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1CC9600-EA7A-634A-BEE1-F4B9BD87EBA6}"/>
              </a:ext>
            </a:extLst>
          </p:cNvPr>
          <p:cNvSpPr/>
          <p:nvPr/>
        </p:nvSpPr>
        <p:spPr>
          <a:xfrm>
            <a:off x="2227011" y="2836460"/>
            <a:ext cx="4586364" cy="45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AFE4445-5EAE-0B49-93AE-8AD34CDA614A}"/>
              </a:ext>
            </a:extLst>
          </p:cNvPr>
          <p:cNvSpPr/>
          <p:nvPr/>
        </p:nvSpPr>
        <p:spPr>
          <a:xfrm>
            <a:off x="5679683" y="3592307"/>
            <a:ext cx="1062940" cy="1315042"/>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52E0DD2-1C32-CF4D-8963-170844304F15}"/>
              </a:ext>
            </a:extLst>
          </p:cNvPr>
          <p:cNvSpPr/>
          <p:nvPr/>
        </p:nvSpPr>
        <p:spPr>
          <a:xfrm>
            <a:off x="5679683" y="4977608"/>
            <a:ext cx="1062940" cy="215837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FBB11F32-9549-C74D-95AC-26ADD4E12341}"/>
              </a:ext>
            </a:extLst>
          </p:cNvPr>
          <p:cNvSpPr/>
          <p:nvPr/>
        </p:nvSpPr>
        <p:spPr>
          <a:xfrm>
            <a:off x="4548115" y="3576757"/>
            <a:ext cx="1062940" cy="2293409"/>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71139AE-D558-EF4B-90AF-789ABBB61879}"/>
              </a:ext>
            </a:extLst>
          </p:cNvPr>
          <p:cNvSpPr/>
          <p:nvPr/>
        </p:nvSpPr>
        <p:spPr>
          <a:xfrm>
            <a:off x="4548115" y="5918731"/>
            <a:ext cx="1062940" cy="121725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15372AA7-D4FC-BF4F-8667-40F9583625E9}"/>
              </a:ext>
            </a:extLst>
          </p:cNvPr>
          <p:cNvSpPr/>
          <p:nvPr/>
        </p:nvSpPr>
        <p:spPr>
          <a:xfrm>
            <a:off x="3415080" y="3576757"/>
            <a:ext cx="1062940" cy="1018161"/>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B24D6741-CF4F-F647-BF1F-E8E7B4BCA189}"/>
              </a:ext>
            </a:extLst>
          </p:cNvPr>
          <p:cNvSpPr/>
          <p:nvPr/>
        </p:nvSpPr>
        <p:spPr>
          <a:xfrm>
            <a:off x="3415080" y="4656649"/>
            <a:ext cx="1062940" cy="1400145"/>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F89B030-1F32-CB4A-ACE2-179CEBBF2AAF}"/>
              </a:ext>
            </a:extLst>
          </p:cNvPr>
          <p:cNvSpPr/>
          <p:nvPr/>
        </p:nvSpPr>
        <p:spPr>
          <a:xfrm>
            <a:off x="3435518" y="6118524"/>
            <a:ext cx="1062940" cy="101745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9456FAD-2B39-5440-B6D3-D30EA00D3A5C}"/>
              </a:ext>
            </a:extLst>
          </p:cNvPr>
          <p:cNvSpPr/>
          <p:nvPr/>
        </p:nvSpPr>
        <p:spPr>
          <a:xfrm>
            <a:off x="2292998" y="3575062"/>
            <a:ext cx="1062940" cy="1851759"/>
          </a:xfrm>
          <a:prstGeom prst="rect">
            <a:avLst/>
          </a:prstGeom>
          <a:solidFill>
            <a:srgbClr val="AC1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C3B8697-99F4-264E-8420-3CBEAAD88C7E}"/>
              </a:ext>
            </a:extLst>
          </p:cNvPr>
          <p:cNvSpPr/>
          <p:nvPr/>
        </p:nvSpPr>
        <p:spPr>
          <a:xfrm>
            <a:off x="2299581" y="5475385"/>
            <a:ext cx="1062940" cy="1658902"/>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3132E2C-102D-7947-89F0-A40D4E28360F}"/>
              </a:ext>
            </a:extLst>
          </p:cNvPr>
          <p:cNvSpPr/>
          <p:nvPr/>
        </p:nvSpPr>
        <p:spPr>
          <a:xfrm>
            <a:off x="3966988" y="3092208"/>
            <a:ext cx="1062940" cy="110872"/>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CE3488-280A-4D03-A312-D04D3FA47660}"/>
              </a:ext>
            </a:extLst>
          </p:cNvPr>
          <p:cNvSpPr/>
          <p:nvPr/>
        </p:nvSpPr>
        <p:spPr>
          <a:xfrm>
            <a:off x="2452435" y="4156309"/>
            <a:ext cx="806631" cy="523220"/>
          </a:xfrm>
          <a:prstGeom prst="rect">
            <a:avLst/>
          </a:prstGeom>
        </p:spPr>
        <p:txBody>
          <a:bodyPr wrap="none">
            <a:spAutoFit/>
          </a:bodyPr>
          <a:lstStyle/>
          <a:p>
            <a:pPr algn="ctr"/>
            <a:r>
              <a:rPr lang="en-GB" sz="1400" b="1" dirty="0">
                <a:solidFill>
                  <a:schemeClr val="bg1"/>
                </a:solidFill>
                <a:latin typeface="Century Gothic" panose="020B0502020202020204" pitchFamily="34" charset="0"/>
              </a:rPr>
              <a:t>236 px </a:t>
            </a:r>
          </a:p>
          <a:p>
            <a:pPr algn="ctr"/>
            <a:r>
              <a:rPr lang="en-GB" sz="1400" b="1" dirty="0">
                <a:solidFill>
                  <a:schemeClr val="bg1"/>
                </a:solidFill>
                <a:latin typeface="Century Gothic" panose="020B0502020202020204" pitchFamily="34" charset="0"/>
              </a:rPr>
              <a:t>wide</a:t>
            </a:r>
          </a:p>
        </p:txBody>
      </p:sp>
      <p:sp>
        <p:nvSpPr>
          <p:cNvPr id="2" name="TextBox 1">
            <a:extLst>
              <a:ext uri="{FF2B5EF4-FFF2-40B4-BE49-F238E27FC236}">
                <a16:creationId xmlns:a16="http://schemas.microsoft.com/office/drawing/2014/main" id="{3AC52243-C961-4AA0-A771-CD5ECF34F024}"/>
              </a:ext>
            </a:extLst>
          </p:cNvPr>
          <p:cNvSpPr txBox="1"/>
          <p:nvPr/>
        </p:nvSpPr>
        <p:spPr>
          <a:xfrm>
            <a:off x="222798" y="2792918"/>
            <a:ext cx="1622738" cy="461665"/>
          </a:xfrm>
          <a:prstGeom prst="rect">
            <a:avLst/>
          </a:prstGeom>
          <a:solidFill>
            <a:srgbClr val="AC1B28"/>
          </a:solidFill>
        </p:spPr>
        <p:txBody>
          <a:bodyPr wrap="square" rtlCol="0">
            <a:spAutoFit/>
          </a:bodyPr>
          <a:lstStyle/>
          <a:p>
            <a:r>
              <a:rPr lang="en-GB" sz="1200" b="1" dirty="0">
                <a:solidFill>
                  <a:schemeClr val="bg1"/>
                </a:solidFill>
                <a:latin typeface="Century Gothic" panose="020B0502020202020204" pitchFamily="34" charset="0"/>
              </a:rPr>
              <a:t>Pin Sizes: </a:t>
            </a:r>
          </a:p>
          <a:p>
            <a:r>
              <a:rPr lang="en-GB" sz="1200" b="1" dirty="0">
                <a:solidFill>
                  <a:schemeClr val="bg1"/>
                </a:solidFill>
                <a:latin typeface="Century Gothic" panose="020B0502020202020204" pitchFamily="34" charset="0"/>
              </a:rPr>
              <a:t>236px in width</a:t>
            </a:r>
          </a:p>
        </p:txBody>
      </p:sp>
      <p:pic>
        <p:nvPicPr>
          <p:cNvPr id="20" name="Picture 19">
            <a:extLst>
              <a:ext uri="{FF2B5EF4-FFF2-40B4-BE49-F238E27FC236}">
                <a16:creationId xmlns:a16="http://schemas.microsoft.com/office/drawing/2014/main" id="{B6E4C850-65BF-4756-8E5D-A1D2B9DB703D}"/>
              </a:ext>
            </a:extLst>
          </p:cNvPr>
          <p:cNvPicPr>
            <a:picLocks noChangeAspect="1"/>
          </p:cNvPicPr>
          <p:nvPr/>
        </p:nvPicPr>
        <p:blipFill>
          <a:blip r:embed="rId3"/>
          <a:stretch>
            <a:fillRect/>
          </a:stretch>
        </p:blipFill>
        <p:spPr>
          <a:xfrm>
            <a:off x="2409158" y="5018966"/>
            <a:ext cx="846191" cy="111341"/>
          </a:xfrm>
          <a:prstGeom prst="rect">
            <a:avLst/>
          </a:prstGeom>
        </p:spPr>
      </p:pic>
      <p:sp>
        <p:nvSpPr>
          <p:cNvPr id="3" name="TextBox 2">
            <a:extLst>
              <a:ext uri="{FF2B5EF4-FFF2-40B4-BE49-F238E27FC236}">
                <a16:creationId xmlns:a16="http://schemas.microsoft.com/office/drawing/2014/main" id="{81703BB9-6A92-496C-9BBB-6DE1C418B5A4}"/>
              </a:ext>
            </a:extLst>
          </p:cNvPr>
          <p:cNvSpPr txBox="1"/>
          <p:nvPr/>
        </p:nvSpPr>
        <p:spPr>
          <a:xfrm>
            <a:off x="159315" y="3418520"/>
            <a:ext cx="1853039" cy="2492990"/>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Pins on a main page appear as 238px but the height is scaled. </a:t>
            </a:r>
          </a:p>
          <a:p>
            <a:pPr marL="171450" indent="-171450">
              <a:buFont typeface="Arial" panose="020B0604020202020204" pitchFamily="34" charset="0"/>
              <a:buChar char="•"/>
            </a:pPr>
            <a:r>
              <a:rPr lang="en-GB" sz="1000" dirty="0">
                <a:latin typeface="Century Gothic" panose="020B0502020202020204" pitchFamily="34" charset="0"/>
              </a:rPr>
              <a:t>Pins on a board appear as 238px but the height is scaled. </a:t>
            </a:r>
          </a:p>
          <a:p>
            <a:pPr marL="171450" indent="-171450">
              <a:buFont typeface="Arial" panose="020B0604020202020204" pitchFamily="34" charset="0"/>
              <a:buChar char="•"/>
            </a:pPr>
            <a:r>
              <a:rPr lang="en-GB" sz="1000" dirty="0">
                <a:latin typeface="Century Gothic" panose="020B0502020202020204" pitchFamily="34" charset="0"/>
              </a:rPr>
              <a:t>Expanded pins have a minimum width of 600 px with the height scaled. </a:t>
            </a:r>
          </a:p>
          <a:p>
            <a:endParaRPr lang="en-GB" dirty="0"/>
          </a:p>
          <a:p>
            <a:endParaRPr lang="en-GB" dirty="0"/>
          </a:p>
        </p:txBody>
      </p:sp>
    </p:spTree>
    <p:extLst>
      <p:ext uri="{BB962C8B-B14F-4D97-AF65-F5344CB8AC3E}">
        <p14:creationId xmlns:p14="http://schemas.microsoft.com/office/powerpoint/2010/main" val="48997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DB2B973-7077-404B-9DE5-13893400E998}"/>
              </a:ext>
            </a:extLst>
          </p:cNvPr>
          <p:cNvSpPr/>
          <p:nvPr/>
        </p:nvSpPr>
        <p:spPr>
          <a:xfrm>
            <a:off x="2172691" y="5568112"/>
            <a:ext cx="564139" cy="550787"/>
          </a:xfrm>
          <a:prstGeom prst="rect">
            <a:avLst/>
          </a:prstGeom>
          <a:solidFill>
            <a:srgbClr val="314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470BE1D-EDED-174E-BED0-4FEE9D5A82E8}"/>
              </a:ext>
            </a:extLst>
          </p:cNvPr>
          <p:cNvPicPr>
            <a:picLocks noChangeAspect="1"/>
          </p:cNvPicPr>
          <p:nvPr/>
        </p:nvPicPr>
        <p:blipFill>
          <a:blip r:embed="rId2"/>
          <a:stretch>
            <a:fillRect/>
          </a:stretch>
        </p:blipFill>
        <p:spPr>
          <a:xfrm>
            <a:off x="3588951" y="9858289"/>
            <a:ext cx="381770" cy="381770"/>
          </a:xfrm>
          <a:prstGeom prst="rect">
            <a:avLst/>
          </a:prstGeom>
        </p:spPr>
      </p:pic>
      <p:sp>
        <p:nvSpPr>
          <p:cNvPr id="10" name="Rectangle 9">
            <a:extLst>
              <a:ext uri="{FF2B5EF4-FFF2-40B4-BE49-F238E27FC236}">
                <a16:creationId xmlns:a16="http://schemas.microsoft.com/office/drawing/2014/main" id="{9C2A4407-ED96-A240-93E6-D48A88BEFC37}"/>
              </a:ext>
            </a:extLst>
          </p:cNvPr>
          <p:cNvSpPr/>
          <p:nvPr/>
        </p:nvSpPr>
        <p:spPr>
          <a:xfrm>
            <a:off x="2851050" y="5568112"/>
            <a:ext cx="1837201" cy="2595491"/>
          </a:xfrm>
          <a:prstGeom prst="rect">
            <a:avLst/>
          </a:prstGeom>
          <a:solidFill>
            <a:srgbClr val="428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6F4FE0-9ABC-9540-800A-1A5952D6727B}"/>
              </a:ext>
            </a:extLst>
          </p:cNvPr>
          <p:cNvSpPr/>
          <p:nvPr/>
        </p:nvSpPr>
        <p:spPr>
          <a:xfrm>
            <a:off x="4785828" y="3744703"/>
            <a:ext cx="832489" cy="1316101"/>
          </a:xfrm>
          <a:prstGeom prst="rect">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D030B6-3311-5F4A-BACF-F18F09709FF1}"/>
              </a:ext>
            </a:extLst>
          </p:cNvPr>
          <p:cNvSpPr/>
          <p:nvPr/>
        </p:nvSpPr>
        <p:spPr>
          <a:xfrm>
            <a:off x="2179501" y="2997297"/>
            <a:ext cx="3445628" cy="446547"/>
          </a:xfrm>
          <a:prstGeom prst="rect">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A085BD-6276-F842-867C-39E8A177AF14}"/>
              </a:ext>
            </a:extLst>
          </p:cNvPr>
          <p:cNvSpPr/>
          <p:nvPr/>
        </p:nvSpPr>
        <p:spPr>
          <a:xfrm>
            <a:off x="2828608" y="3760286"/>
            <a:ext cx="1837201" cy="1706011"/>
          </a:xfrm>
          <a:prstGeom prst="rect">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CC1E7F-D1B6-6947-B21A-97E37B37A7D2}"/>
              </a:ext>
            </a:extLst>
          </p:cNvPr>
          <p:cNvSpPr/>
          <p:nvPr/>
        </p:nvSpPr>
        <p:spPr>
          <a:xfrm>
            <a:off x="2948277" y="3865709"/>
            <a:ext cx="1587335" cy="112216"/>
          </a:xfrm>
          <a:prstGeom prst="rect">
            <a:avLst/>
          </a:prstGeom>
          <a:solidFill>
            <a:srgbClr val="B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7867810-EBFC-B14B-BF62-99BF11056A1D}"/>
              </a:ext>
            </a:extLst>
          </p:cNvPr>
          <p:cNvSpPr/>
          <p:nvPr/>
        </p:nvSpPr>
        <p:spPr>
          <a:xfrm>
            <a:off x="2948277" y="4054054"/>
            <a:ext cx="1587335" cy="112216"/>
          </a:xfrm>
          <a:prstGeom prst="rect">
            <a:avLst/>
          </a:prstGeom>
          <a:solidFill>
            <a:srgbClr val="B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D0B87E-F952-9648-9A71-5610878BBBBE}"/>
              </a:ext>
            </a:extLst>
          </p:cNvPr>
          <p:cNvSpPr/>
          <p:nvPr/>
        </p:nvSpPr>
        <p:spPr>
          <a:xfrm>
            <a:off x="2948277" y="4252288"/>
            <a:ext cx="1587335" cy="112216"/>
          </a:xfrm>
          <a:prstGeom prst="rect">
            <a:avLst/>
          </a:prstGeom>
          <a:solidFill>
            <a:srgbClr val="B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D65035-2916-7F4D-B29D-10891C0C24A9}"/>
              </a:ext>
            </a:extLst>
          </p:cNvPr>
          <p:cNvSpPr/>
          <p:nvPr/>
        </p:nvSpPr>
        <p:spPr>
          <a:xfrm>
            <a:off x="2948277" y="4440633"/>
            <a:ext cx="1587335" cy="112216"/>
          </a:xfrm>
          <a:prstGeom prst="rect">
            <a:avLst/>
          </a:prstGeom>
          <a:solidFill>
            <a:srgbClr val="B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F29C1D1-20B1-0D4A-9FCB-E1065063C5C1}"/>
              </a:ext>
            </a:extLst>
          </p:cNvPr>
          <p:cNvSpPr/>
          <p:nvPr/>
        </p:nvSpPr>
        <p:spPr>
          <a:xfrm>
            <a:off x="2948277" y="4637245"/>
            <a:ext cx="1587335" cy="112216"/>
          </a:xfrm>
          <a:prstGeom prst="rect">
            <a:avLst/>
          </a:prstGeom>
          <a:solidFill>
            <a:srgbClr val="B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C91A7A-D318-5F41-8B95-8BF687CA60EE}"/>
              </a:ext>
            </a:extLst>
          </p:cNvPr>
          <p:cNvSpPr/>
          <p:nvPr/>
        </p:nvSpPr>
        <p:spPr>
          <a:xfrm>
            <a:off x="2948277" y="4825590"/>
            <a:ext cx="1587335" cy="112216"/>
          </a:xfrm>
          <a:prstGeom prst="rect">
            <a:avLst/>
          </a:prstGeom>
          <a:solidFill>
            <a:srgbClr val="B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39D656-58CB-694D-9988-9CDC69B39275}"/>
              </a:ext>
            </a:extLst>
          </p:cNvPr>
          <p:cNvSpPr/>
          <p:nvPr/>
        </p:nvSpPr>
        <p:spPr>
          <a:xfrm>
            <a:off x="2948277" y="5023824"/>
            <a:ext cx="1587335" cy="112216"/>
          </a:xfrm>
          <a:prstGeom prst="rect">
            <a:avLst/>
          </a:prstGeom>
          <a:solidFill>
            <a:srgbClr val="B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902AE07-DE2D-844F-9260-8F544A882438}"/>
              </a:ext>
            </a:extLst>
          </p:cNvPr>
          <p:cNvSpPr/>
          <p:nvPr/>
        </p:nvSpPr>
        <p:spPr>
          <a:xfrm>
            <a:off x="2948277" y="5212169"/>
            <a:ext cx="1262743" cy="112216"/>
          </a:xfrm>
          <a:prstGeom prst="rect">
            <a:avLst/>
          </a:prstGeom>
          <a:solidFill>
            <a:srgbClr val="B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41C120E-D7B3-B842-8FFA-091CF43D1964}"/>
              </a:ext>
            </a:extLst>
          </p:cNvPr>
          <p:cNvSpPr/>
          <p:nvPr/>
        </p:nvSpPr>
        <p:spPr>
          <a:xfrm>
            <a:off x="2171881" y="3744703"/>
            <a:ext cx="564139" cy="550787"/>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F14B95E-95E4-4CBD-B12F-5FD389847CE3}"/>
              </a:ext>
            </a:extLst>
          </p:cNvPr>
          <p:cNvSpPr/>
          <p:nvPr/>
        </p:nvSpPr>
        <p:spPr>
          <a:xfrm>
            <a:off x="2223759" y="3720014"/>
            <a:ext cx="460382" cy="600164"/>
          </a:xfrm>
          <a:prstGeom prst="rect">
            <a:avLst/>
          </a:prstGeom>
        </p:spPr>
        <p:txBody>
          <a:bodyPr wrap="none">
            <a:spAutoFit/>
          </a:bodyPr>
          <a:lstStyle/>
          <a:p>
            <a:pPr algn="ctr"/>
            <a:r>
              <a:rPr lang="en-GB" sz="1100" b="1" dirty="0">
                <a:solidFill>
                  <a:schemeClr val="bg1"/>
                </a:solidFill>
                <a:latin typeface="Century Gothic" panose="020B0502020202020204" pitchFamily="34" charset="0"/>
              </a:rPr>
              <a:t>128 </a:t>
            </a:r>
          </a:p>
          <a:p>
            <a:pPr algn="ctr"/>
            <a:r>
              <a:rPr lang="en-GB" sz="1100" b="1" dirty="0">
                <a:solidFill>
                  <a:schemeClr val="bg1"/>
                </a:solidFill>
                <a:latin typeface="Century Gothic" panose="020B0502020202020204" pitchFamily="34" charset="0"/>
              </a:rPr>
              <a:t>X</a:t>
            </a:r>
          </a:p>
          <a:p>
            <a:pPr algn="ctr"/>
            <a:r>
              <a:rPr lang="en-GB" sz="1100" b="1" dirty="0">
                <a:solidFill>
                  <a:schemeClr val="bg1"/>
                </a:solidFill>
                <a:latin typeface="Century Gothic" panose="020B0502020202020204" pitchFamily="34" charset="0"/>
              </a:rPr>
              <a:t>128</a:t>
            </a:r>
          </a:p>
        </p:txBody>
      </p:sp>
      <p:sp>
        <p:nvSpPr>
          <p:cNvPr id="28" name="Rectangle 27">
            <a:extLst>
              <a:ext uri="{FF2B5EF4-FFF2-40B4-BE49-F238E27FC236}">
                <a16:creationId xmlns:a16="http://schemas.microsoft.com/office/drawing/2014/main" id="{4B16448F-000B-4B59-B090-676ECD41046E}"/>
              </a:ext>
            </a:extLst>
          </p:cNvPr>
          <p:cNvSpPr/>
          <p:nvPr/>
        </p:nvSpPr>
        <p:spPr>
          <a:xfrm>
            <a:off x="2666751" y="6009254"/>
            <a:ext cx="2264229" cy="1815882"/>
          </a:xfrm>
          <a:prstGeom prst="rect">
            <a:avLst/>
          </a:prstGeom>
        </p:spPr>
        <p:txBody>
          <a:bodyPr wrap="square">
            <a:spAutoFit/>
          </a:bodyPr>
          <a:lstStyle/>
          <a:p>
            <a:pPr algn="ctr"/>
            <a:r>
              <a:rPr lang="en-GB" sz="2800" b="1" dirty="0">
                <a:solidFill>
                  <a:schemeClr val="bg1"/>
                </a:solidFill>
                <a:latin typeface="Century Gothic" panose="020B0502020202020204" pitchFamily="34" charset="0"/>
              </a:rPr>
              <a:t>500 </a:t>
            </a:r>
          </a:p>
          <a:p>
            <a:pPr algn="ctr"/>
            <a:r>
              <a:rPr lang="en-GB" sz="2800" b="1" dirty="0">
                <a:solidFill>
                  <a:schemeClr val="bg1"/>
                </a:solidFill>
                <a:latin typeface="Century Gothic" panose="020B0502020202020204" pitchFamily="34" charset="0"/>
              </a:rPr>
              <a:t>x </a:t>
            </a:r>
          </a:p>
          <a:p>
            <a:pPr algn="ctr"/>
            <a:r>
              <a:rPr lang="en-GB" sz="2800" b="1" dirty="0">
                <a:solidFill>
                  <a:schemeClr val="bg1"/>
                </a:solidFill>
                <a:latin typeface="Century Gothic" panose="020B0502020202020204" pitchFamily="34" charset="0"/>
              </a:rPr>
              <a:t>750</a:t>
            </a:r>
          </a:p>
          <a:p>
            <a:pPr algn="ctr"/>
            <a:endParaRPr lang="en-GB" sz="2800" b="1" dirty="0">
              <a:solidFill>
                <a:schemeClr val="bg1"/>
              </a:solidFill>
              <a:latin typeface="Century Gothic" panose="020B0502020202020204" pitchFamily="34" charset="0"/>
            </a:endParaRPr>
          </a:p>
        </p:txBody>
      </p:sp>
      <p:pic>
        <p:nvPicPr>
          <p:cNvPr id="30" name="Picture 29">
            <a:extLst>
              <a:ext uri="{FF2B5EF4-FFF2-40B4-BE49-F238E27FC236}">
                <a16:creationId xmlns:a16="http://schemas.microsoft.com/office/drawing/2014/main" id="{4D1D13B3-8C92-492A-97CF-4735500EA3DF}"/>
              </a:ext>
            </a:extLst>
          </p:cNvPr>
          <p:cNvPicPr>
            <a:picLocks noChangeAspect="1"/>
          </p:cNvPicPr>
          <p:nvPr/>
        </p:nvPicPr>
        <p:blipFill>
          <a:blip r:embed="rId3"/>
          <a:stretch>
            <a:fillRect/>
          </a:stretch>
        </p:blipFill>
        <p:spPr>
          <a:xfrm>
            <a:off x="3212282" y="7494952"/>
            <a:ext cx="1173165" cy="154364"/>
          </a:xfrm>
          <a:prstGeom prst="rect">
            <a:avLst/>
          </a:prstGeom>
        </p:spPr>
      </p:pic>
      <p:sp>
        <p:nvSpPr>
          <p:cNvPr id="2" name="TextBox 1">
            <a:extLst>
              <a:ext uri="{FF2B5EF4-FFF2-40B4-BE49-F238E27FC236}">
                <a16:creationId xmlns:a16="http://schemas.microsoft.com/office/drawing/2014/main" id="{4375A179-B3C9-44A6-9BC4-8297321BBDAD}"/>
              </a:ext>
            </a:extLst>
          </p:cNvPr>
          <p:cNvSpPr txBox="1"/>
          <p:nvPr/>
        </p:nvSpPr>
        <p:spPr>
          <a:xfrm>
            <a:off x="81604" y="3316886"/>
            <a:ext cx="1725769" cy="253916"/>
          </a:xfrm>
          <a:prstGeom prst="rect">
            <a:avLst/>
          </a:prstGeom>
          <a:solidFill>
            <a:srgbClr val="314358"/>
          </a:solidFill>
        </p:spPr>
        <p:txBody>
          <a:bodyPr wrap="square" rtlCol="0">
            <a:spAutoFit/>
          </a:bodyPr>
          <a:lstStyle/>
          <a:p>
            <a:r>
              <a:rPr lang="en-GB" sz="1050" b="1" dirty="0">
                <a:solidFill>
                  <a:schemeClr val="bg1"/>
                </a:solidFill>
                <a:latin typeface="Century Gothic" panose="020B0502020202020204" pitchFamily="34" charset="0"/>
              </a:rPr>
              <a:t>Profile Image: 128 x 128</a:t>
            </a:r>
          </a:p>
        </p:txBody>
      </p:sp>
      <p:sp>
        <p:nvSpPr>
          <p:cNvPr id="32" name="TextBox 31">
            <a:extLst>
              <a:ext uri="{FF2B5EF4-FFF2-40B4-BE49-F238E27FC236}">
                <a16:creationId xmlns:a16="http://schemas.microsoft.com/office/drawing/2014/main" id="{99B6C2CE-EF50-4BAD-8CF0-332B1F39E1D0}"/>
              </a:ext>
            </a:extLst>
          </p:cNvPr>
          <p:cNvSpPr txBox="1"/>
          <p:nvPr/>
        </p:nvSpPr>
        <p:spPr>
          <a:xfrm>
            <a:off x="5722638" y="3558431"/>
            <a:ext cx="1697061" cy="461665"/>
          </a:xfrm>
          <a:prstGeom prst="rect">
            <a:avLst/>
          </a:prstGeom>
          <a:solidFill>
            <a:srgbClr val="314358"/>
          </a:solidFill>
        </p:spPr>
        <p:txBody>
          <a:bodyPr wrap="square" rtlCol="0">
            <a:spAutoFit/>
          </a:bodyPr>
          <a:lstStyle/>
          <a:p>
            <a:r>
              <a:rPr lang="fr-FR" sz="1200" b="1" dirty="0">
                <a:solidFill>
                  <a:schemeClr val="bg1"/>
                </a:solidFill>
                <a:latin typeface="Century Gothic" panose="020B0502020202020204" pitchFamily="34" charset="0"/>
              </a:rPr>
              <a:t>Image Post: </a:t>
            </a:r>
          </a:p>
          <a:p>
            <a:r>
              <a:rPr lang="fr-FR" sz="1200" b="1" dirty="0">
                <a:solidFill>
                  <a:schemeClr val="bg1"/>
                </a:solidFill>
                <a:latin typeface="Century Gothic" panose="020B0502020202020204" pitchFamily="34" charset="0"/>
              </a:rPr>
              <a:t>500 x 750</a:t>
            </a:r>
          </a:p>
        </p:txBody>
      </p:sp>
      <p:sp>
        <p:nvSpPr>
          <p:cNvPr id="3" name="TextBox 2">
            <a:extLst>
              <a:ext uri="{FF2B5EF4-FFF2-40B4-BE49-F238E27FC236}">
                <a16:creationId xmlns:a16="http://schemas.microsoft.com/office/drawing/2014/main" id="{02544CE7-8618-4D96-961D-A8D22905F8EA}"/>
              </a:ext>
            </a:extLst>
          </p:cNvPr>
          <p:cNvSpPr txBox="1"/>
          <p:nvPr/>
        </p:nvSpPr>
        <p:spPr>
          <a:xfrm>
            <a:off x="106052" y="3885413"/>
            <a:ext cx="1945810" cy="4555093"/>
          </a:xfrm>
          <a:prstGeom prst="rect">
            <a:avLst/>
          </a:prstGeom>
          <a:noFill/>
        </p:spPr>
        <p:txBody>
          <a:bodyPr wrap="square" rtlCol="0">
            <a:spAutoFit/>
          </a:bodyPr>
          <a:lstStyle/>
          <a:p>
            <a:r>
              <a:rPr lang="en-GB" sz="1000" dirty="0">
                <a:latin typeface="Century Gothic" panose="020B0502020202020204" pitchFamily="34" charset="0"/>
              </a:rPr>
              <a:t>Image Guidelines: </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Min 128 px x 128px</a:t>
            </a:r>
          </a:p>
          <a:p>
            <a:pPr marL="171450" indent="-171450">
              <a:buFont typeface="Arial" panose="020B0604020202020204" pitchFamily="34" charset="0"/>
              <a:buChar char="•"/>
            </a:pPr>
            <a:r>
              <a:rPr lang="en-GB" sz="1000" dirty="0">
                <a:latin typeface="Century Gothic" panose="020B0502020202020204" pitchFamily="34" charset="0"/>
              </a:rPr>
              <a:t>JPG,GIF,PNG or BMP</a:t>
            </a:r>
          </a:p>
          <a:p>
            <a:pPr marL="171450" indent="-171450">
              <a:buFont typeface="Arial" panose="020B0604020202020204" pitchFamily="34" charset="0"/>
              <a:buChar char="•"/>
            </a:pPr>
            <a:endParaRPr lang="en-GB" sz="1000" dirty="0">
              <a:latin typeface="Century Gothic" panose="020B0502020202020204" pitchFamily="34" charset="0"/>
            </a:endParaRPr>
          </a:p>
          <a:p>
            <a:r>
              <a:rPr lang="en-GB" sz="1000" dirty="0">
                <a:latin typeface="Century Gothic" panose="020B0502020202020204" pitchFamily="34" charset="0"/>
              </a:rPr>
              <a:t>Profile image will appear as a thumbnail of 64px x 64px next to posts within a followers feed.  It will also appear next to the buttons so people can follow you on Tumblr when someone visits your page. </a:t>
            </a:r>
          </a:p>
          <a:p>
            <a:endParaRPr lang="en-GB" sz="1000" dirty="0">
              <a:latin typeface="Century Gothic" panose="020B0502020202020204" pitchFamily="34" charset="0"/>
            </a:endParaRPr>
          </a:p>
          <a:p>
            <a:r>
              <a:rPr lang="en-GB" sz="1000" dirty="0">
                <a:latin typeface="Century Gothic" panose="020B0502020202020204" pitchFamily="34" charset="0"/>
              </a:rPr>
              <a:t>Profile photos will appear else where on your Tumblr page depending on the theme and design you have chosen. </a:t>
            </a:r>
          </a:p>
          <a:p>
            <a:endParaRPr lang="en-GB" sz="1000" dirty="0">
              <a:latin typeface="Century Gothic" panose="020B0502020202020204" pitchFamily="34" charset="0"/>
            </a:endParaRPr>
          </a:p>
          <a:p>
            <a:r>
              <a:rPr lang="en-GB" sz="1000" dirty="0">
                <a:latin typeface="Century Gothic" panose="020B0502020202020204" pitchFamily="34" charset="0"/>
              </a:rPr>
              <a:t>Themes have an impact on the size of your profile image. It may be wise to submit a larger image but be aware of any restrictions and minimum size guidelines.  Ensure that the image fits your brand and the page layout. </a:t>
            </a:r>
          </a:p>
        </p:txBody>
      </p:sp>
      <p:sp>
        <p:nvSpPr>
          <p:cNvPr id="4" name="TextBox 3">
            <a:extLst>
              <a:ext uri="{FF2B5EF4-FFF2-40B4-BE49-F238E27FC236}">
                <a16:creationId xmlns:a16="http://schemas.microsoft.com/office/drawing/2014/main" id="{B49DD994-27CA-4FD9-AFCE-8FA76D7B6593}"/>
              </a:ext>
            </a:extLst>
          </p:cNvPr>
          <p:cNvSpPr txBox="1"/>
          <p:nvPr/>
        </p:nvSpPr>
        <p:spPr>
          <a:xfrm>
            <a:off x="5693454" y="4088784"/>
            <a:ext cx="1755431" cy="2246769"/>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r>
              <a:rPr lang="en-GB" sz="1000" dirty="0">
                <a:latin typeface="Century Gothic" panose="020B0502020202020204" pitchFamily="34" charset="0"/>
              </a:rPr>
              <a:t>Dash Images have a maximum size of </a:t>
            </a:r>
          </a:p>
          <a:p>
            <a:r>
              <a:rPr lang="en-GB" sz="1000" dirty="0">
                <a:latin typeface="Century Gothic" panose="020B0502020202020204" pitchFamily="34" charset="0"/>
              </a:rPr>
              <a:t>1280 x 1920 but will display in feeds at </a:t>
            </a:r>
          </a:p>
          <a:p>
            <a:r>
              <a:rPr lang="en-GB" sz="1000" dirty="0">
                <a:latin typeface="Century Gothic" panose="020B0502020202020204" pitchFamily="34" charset="0"/>
              </a:rPr>
              <a:t>500 x 750</a:t>
            </a:r>
          </a:p>
          <a:p>
            <a:endParaRPr lang="en-GB" sz="1000" dirty="0">
              <a:latin typeface="Century Gothic" panose="020B0502020202020204" pitchFamily="34" charset="0"/>
            </a:endParaRPr>
          </a:p>
          <a:p>
            <a:r>
              <a:rPr lang="en-GB" sz="1000" dirty="0">
                <a:latin typeface="Century Gothic" panose="020B0502020202020204" pitchFamily="34" charset="0"/>
              </a:rPr>
              <a:t>Images should not exceed 10 MB</a:t>
            </a:r>
          </a:p>
          <a:p>
            <a:endParaRPr lang="en-GB" sz="1000" dirty="0">
              <a:latin typeface="Century Gothic" panose="020B0502020202020204" pitchFamily="34" charset="0"/>
            </a:endParaRPr>
          </a:p>
          <a:p>
            <a:r>
              <a:rPr lang="en-GB" sz="1000" dirty="0">
                <a:latin typeface="Century Gothic" panose="020B0502020202020204" pitchFamily="34" charset="0"/>
              </a:rPr>
              <a:t>Animated GIFS must be under 1MB and have a maximum of 500 px. </a:t>
            </a:r>
          </a:p>
        </p:txBody>
      </p:sp>
      <p:sp>
        <p:nvSpPr>
          <p:cNvPr id="31" name="TextBox 30">
            <a:extLst>
              <a:ext uri="{FF2B5EF4-FFF2-40B4-BE49-F238E27FC236}">
                <a16:creationId xmlns:a16="http://schemas.microsoft.com/office/drawing/2014/main" id="{BCC0BEF9-4819-4D2E-A6B4-CE886083DB44}"/>
              </a:ext>
            </a:extLst>
          </p:cNvPr>
          <p:cNvSpPr txBox="1"/>
          <p:nvPr/>
        </p:nvSpPr>
        <p:spPr>
          <a:xfrm>
            <a:off x="224252" y="364230"/>
            <a:ext cx="7111169" cy="2108269"/>
          </a:xfrm>
          <a:prstGeom prst="rect">
            <a:avLst/>
          </a:prstGeom>
          <a:noFill/>
        </p:spPr>
        <p:txBody>
          <a:bodyPr wrap="square" rtlCol="0">
            <a:spAutoFit/>
          </a:bodyPr>
          <a:lstStyle/>
          <a:p>
            <a:pPr algn="ctr"/>
            <a:r>
              <a:rPr lang="en-GB" sz="1600" b="1" u="sng" dirty="0"/>
              <a:t>Tumblr: </a:t>
            </a:r>
          </a:p>
          <a:p>
            <a:pPr algn="ctr"/>
            <a:endParaRPr lang="en-GB" sz="1600" b="1" u="sng" dirty="0"/>
          </a:p>
          <a:p>
            <a:r>
              <a:rPr lang="en-GB" sz="1100" dirty="0">
                <a:latin typeface="Century Gothic" panose="020B0502020202020204" pitchFamily="34" charset="0"/>
              </a:rPr>
              <a:t>Tumblr is a micro-blogging and social networking platform all rolled into one. May underestimate the value of Tumblr to their business but there is an opportunity to utilise the platform. To date 171.3 billion posts have been published on Tumblr with an average of 2.1 billion posts published monthly. Approximately 466.1 million blogs exist with around 2.8 million new blogs created each month.  </a:t>
            </a:r>
          </a:p>
          <a:p>
            <a:endParaRPr lang="en-GB" sz="1100" dirty="0">
              <a:latin typeface="Century Gothic" panose="020B0502020202020204" pitchFamily="34" charset="0"/>
            </a:endParaRPr>
          </a:p>
          <a:p>
            <a:r>
              <a:rPr lang="en-GB" sz="1100" dirty="0">
                <a:latin typeface="Century Gothic" panose="020B0502020202020204" pitchFamily="34" charset="0"/>
              </a:rPr>
              <a:t>The platform is perfect for those looking to build their blogging presence with out setting up dedicated blogging pages or websites. Given the nature of Tumblr, it is also a perfect place to post out of hour content given that Tumblr see most of its activity between 5pm and 1am. </a:t>
            </a:r>
          </a:p>
          <a:p>
            <a:r>
              <a:rPr lang="en-GB" sz="1100" dirty="0">
                <a:latin typeface="Century Gothic" panose="020B0502020202020204" pitchFamily="34" charset="0"/>
              </a:rPr>
              <a:t>(source: </a:t>
            </a:r>
            <a:r>
              <a:rPr lang="en-GB" sz="1100" u="sng" dirty="0">
                <a:latin typeface="Century Gothic" panose="020B0502020202020204" pitchFamily="34" charset="0"/>
                <a:hlinkClick r:id="rId4"/>
              </a:rPr>
              <a:t>unwrapping </a:t>
            </a:r>
            <a:r>
              <a:rPr lang="en-GB" sz="1100" u="sng" dirty="0" err="1">
                <a:latin typeface="Century Gothic" panose="020B0502020202020204" pitchFamily="34" charset="0"/>
                <a:hlinkClick r:id="rId4"/>
              </a:rPr>
              <a:t>tumblr</a:t>
            </a:r>
            <a:r>
              <a:rPr lang="en-GB" sz="1100" dirty="0">
                <a:latin typeface="Century Gothic" panose="020B0502020202020204" pitchFamily="34" charset="0"/>
              </a:rPr>
              <a:t>). </a:t>
            </a:r>
          </a:p>
        </p:txBody>
      </p:sp>
      <p:sp>
        <p:nvSpPr>
          <p:cNvPr id="33" name="Rectangle 32">
            <a:extLst>
              <a:ext uri="{FF2B5EF4-FFF2-40B4-BE49-F238E27FC236}">
                <a16:creationId xmlns:a16="http://schemas.microsoft.com/office/drawing/2014/main" id="{ACC7F208-99D7-664F-9405-71665E2F2C32}"/>
              </a:ext>
            </a:extLst>
          </p:cNvPr>
          <p:cNvSpPr/>
          <p:nvPr/>
        </p:nvSpPr>
        <p:spPr>
          <a:xfrm>
            <a:off x="2179502" y="2997297"/>
            <a:ext cx="3438816" cy="5333899"/>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11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2524"/>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725B2A92-7F9F-8B4B-BB88-E21C3B7978ED}"/>
              </a:ext>
            </a:extLst>
          </p:cNvPr>
          <p:cNvSpPr/>
          <p:nvPr/>
        </p:nvSpPr>
        <p:spPr>
          <a:xfrm rot="13500000">
            <a:off x="-700156" y="8302492"/>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CC3B0302-BB9D-D845-B6BE-782372FA70B2}"/>
              </a:ext>
            </a:extLst>
          </p:cNvPr>
          <p:cNvSpPr/>
          <p:nvPr/>
        </p:nvSpPr>
        <p:spPr>
          <a:xfrm rot="13500000">
            <a:off x="-718090" y="1590207"/>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0D4AE36F-4B90-844E-8C19-6047443E9F40}"/>
              </a:ext>
            </a:extLst>
          </p:cNvPr>
          <p:cNvSpPr/>
          <p:nvPr/>
        </p:nvSpPr>
        <p:spPr>
          <a:xfrm rot="13500000">
            <a:off x="-718089" y="3747685"/>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C29A46DE-7586-4844-A9D8-509CDEE971B5}"/>
              </a:ext>
            </a:extLst>
          </p:cNvPr>
          <p:cNvSpPr/>
          <p:nvPr/>
        </p:nvSpPr>
        <p:spPr>
          <a:xfrm rot="13500000">
            <a:off x="3640657" y="270614"/>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AC67A641-F107-A34E-8221-B9F5B6A77865}"/>
              </a:ext>
            </a:extLst>
          </p:cNvPr>
          <p:cNvSpPr/>
          <p:nvPr/>
        </p:nvSpPr>
        <p:spPr>
          <a:xfrm rot="13500000">
            <a:off x="5844465" y="5394481"/>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0919115E-27E2-184E-B0A8-1D92A25110EB}"/>
              </a:ext>
            </a:extLst>
          </p:cNvPr>
          <p:cNvSpPr/>
          <p:nvPr/>
        </p:nvSpPr>
        <p:spPr>
          <a:xfrm rot="13500000">
            <a:off x="5844465" y="8971213"/>
            <a:ext cx="1425392" cy="1425392"/>
          </a:xfrm>
          <a:prstGeom prst="rtTriangle">
            <a:avLst/>
          </a:prstGeom>
          <a:solidFill>
            <a:srgbClr val="36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6C5A041-35E9-4943-BB9C-7C7587F5A128}"/>
              </a:ext>
            </a:extLst>
          </p:cNvPr>
          <p:cNvPicPr>
            <a:picLocks noChangeAspect="1"/>
          </p:cNvPicPr>
          <p:nvPr/>
        </p:nvPicPr>
        <p:blipFill>
          <a:blip r:embed="rId2"/>
          <a:stretch>
            <a:fillRect/>
          </a:stretch>
        </p:blipFill>
        <p:spPr>
          <a:xfrm>
            <a:off x="1515431" y="6480466"/>
            <a:ext cx="4705065" cy="3432763"/>
          </a:xfrm>
          <a:prstGeom prst="rect">
            <a:avLst/>
          </a:prstGeom>
          <a:solidFill>
            <a:srgbClr val="232524"/>
          </a:solidFill>
        </p:spPr>
      </p:pic>
    </p:spTree>
    <p:extLst>
      <p:ext uri="{BB962C8B-B14F-4D97-AF65-F5344CB8AC3E}">
        <p14:creationId xmlns:p14="http://schemas.microsoft.com/office/powerpoint/2010/main" val="9441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928EE6A-40BB-1F46-B23B-3F2BA3F2B08B}"/>
              </a:ext>
            </a:extLst>
          </p:cNvPr>
          <p:cNvPicPr>
            <a:picLocks noChangeAspect="1"/>
          </p:cNvPicPr>
          <p:nvPr/>
        </p:nvPicPr>
        <p:blipFill>
          <a:blip r:embed="rId2"/>
          <a:stretch>
            <a:fillRect/>
          </a:stretch>
        </p:blipFill>
        <p:spPr>
          <a:xfrm>
            <a:off x="3606523" y="9864035"/>
            <a:ext cx="349151" cy="349151"/>
          </a:xfrm>
          <a:prstGeom prst="rect">
            <a:avLst/>
          </a:prstGeom>
        </p:spPr>
      </p:pic>
      <p:sp>
        <p:nvSpPr>
          <p:cNvPr id="46" name="Rectangle 45">
            <a:extLst>
              <a:ext uri="{FF2B5EF4-FFF2-40B4-BE49-F238E27FC236}">
                <a16:creationId xmlns:a16="http://schemas.microsoft.com/office/drawing/2014/main" id="{799FC092-4307-4C42-BB82-6A6AEF435BCF}"/>
              </a:ext>
            </a:extLst>
          </p:cNvPr>
          <p:cNvSpPr/>
          <p:nvPr/>
        </p:nvSpPr>
        <p:spPr>
          <a:xfrm>
            <a:off x="1978345" y="3989285"/>
            <a:ext cx="3554458" cy="4388744"/>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53E3B2B-BAE4-7E45-9253-B166F4AE9C11}"/>
              </a:ext>
            </a:extLst>
          </p:cNvPr>
          <p:cNvSpPr/>
          <p:nvPr/>
        </p:nvSpPr>
        <p:spPr>
          <a:xfrm>
            <a:off x="2007607" y="3886234"/>
            <a:ext cx="3517524" cy="447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2038B9-0296-8041-840A-4F7BE52DA5A3}"/>
              </a:ext>
            </a:extLst>
          </p:cNvPr>
          <p:cNvSpPr/>
          <p:nvPr/>
        </p:nvSpPr>
        <p:spPr>
          <a:xfrm>
            <a:off x="3447795" y="4309872"/>
            <a:ext cx="270995" cy="276524"/>
          </a:xfrm>
          <a:prstGeom prst="rect">
            <a:avLst/>
          </a:prstGeom>
          <a:solidFill>
            <a:srgbClr val="436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425F07-46F5-524A-9247-F1E86E1A39CE}"/>
              </a:ext>
            </a:extLst>
          </p:cNvPr>
          <p:cNvSpPr/>
          <p:nvPr/>
        </p:nvSpPr>
        <p:spPr>
          <a:xfrm>
            <a:off x="3820678" y="4308333"/>
            <a:ext cx="1568843" cy="109138"/>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3D09DF-95FC-B544-839B-DBD08BFFB0C9}"/>
              </a:ext>
            </a:extLst>
          </p:cNvPr>
          <p:cNvSpPr/>
          <p:nvPr/>
        </p:nvSpPr>
        <p:spPr>
          <a:xfrm>
            <a:off x="3820678" y="4460733"/>
            <a:ext cx="1568843" cy="109138"/>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9D526D9-A146-7742-BF64-754FD668F3C7}"/>
              </a:ext>
            </a:extLst>
          </p:cNvPr>
          <p:cNvSpPr/>
          <p:nvPr/>
        </p:nvSpPr>
        <p:spPr>
          <a:xfrm>
            <a:off x="3820678" y="4648148"/>
            <a:ext cx="1568843" cy="948660"/>
          </a:xfrm>
          <a:prstGeom prst="rect">
            <a:avLst/>
          </a:prstGeom>
          <a:solidFill>
            <a:srgbClr val="428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887EC6-0ADD-BC44-B00D-FB7AF85E2FA2}"/>
              </a:ext>
            </a:extLst>
          </p:cNvPr>
          <p:cNvSpPr/>
          <p:nvPr/>
        </p:nvSpPr>
        <p:spPr>
          <a:xfrm>
            <a:off x="3447795" y="5793821"/>
            <a:ext cx="270995" cy="276524"/>
          </a:xfrm>
          <a:prstGeom prst="rect">
            <a:avLst/>
          </a:prstGeom>
          <a:solidFill>
            <a:srgbClr val="436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109F04-5DD1-2D4D-B14A-5A76D3EFB5FD}"/>
              </a:ext>
            </a:extLst>
          </p:cNvPr>
          <p:cNvSpPr/>
          <p:nvPr/>
        </p:nvSpPr>
        <p:spPr>
          <a:xfrm>
            <a:off x="3820678" y="5792282"/>
            <a:ext cx="1568843" cy="109138"/>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713F09-91A3-0547-8C57-062F34FA209F}"/>
              </a:ext>
            </a:extLst>
          </p:cNvPr>
          <p:cNvSpPr/>
          <p:nvPr/>
        </p:nvSpPr>
        <p:spPr>
          <a:xfrm>
            <a:off x="3820678" y="5944682"/>
            <a:ext cx="1568843" cy="109138"/>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9AF40E-4A38-4C4C-910F-563B4226ECB2}"/>
              </a:ext>
            </a:extLst>
          </p:cNvPr>
          <p:cNvSpPr/>
          <p:nvPr/>
        </p:nvSpPr>
        <p:spPr>
          <a:xfrm>
            <a:off x="3820678" y="6132097"/>
            <a:ext cx="1568843" cy="763291"/>
          </a:xfrm>
          <a:prstGeom prst="rect">
            <a:avLst/>
          </a:prstGeom>
          <a:solidFill>
            <a:srgbClr val="428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606BBD-FC84-D944-8056-70571935FCA6}"/>
              </a:ext>
            </a:extLst>
          </p:cNvPr>
          <p:cNvSpPr/>
          <p:nvPr/>
        </p:nvSpPr>
        <p:spPr>
          <a:xfrm>
            <a:off x="3452553" y="7107008"/>
            <a:ext cx="270995" cy="276524"/>
          </a:xfrm>
          <a:prstGeom prst="rect">
            <a:avLst/>
          </a:prstGeom>
          <a:solidFill>
            <a:srgbClr val="436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41C17-608F-6849-AC18-4214391272C1}"/>
              </a:ext>
            </a:extLst>
          </p:cNvPr>
          <p:cNvSpPr/>
          <p:nvPr/>
        </p:nvSpPr>
        <p:spPr>
          <a:xfrm>
            <a:off x="3825436" y="7105469"/>
            <a:ext cx="1568843" cy="109138"/>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380A29E-F295-7E4B-8F69-560B1E135205}"/>
              </a:ext>
            </a:extLst>
          </p:cNvPr>
          <p:cNvSpPr/>
          <p:nvPr/>
        </p:nvSpPr>
        <p:spPr>
          <a:xfrm>
            <a:off x="3825436" y="7257869"/>
            <a:ext cx="1568843" cy="109138"/>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29120DC-0673-AF45-9590-BD04FABD0E4A}"/>
              </a:ext>
            </a:extLst>
          </p:cNvPr>
          <p:cNvSpPr/>
          <p:nvPr/>
        </p:nvSpPr>
        <p:spPr>
          <a:xfrm>
            <a:off x="3825436" y="7445284"/>
            <a:ext cx="1568843" cy="763291"/>
          </a:xfrm>
          <a:prstGeom prst="rect">
            <a:avLst/>
          </a:prstGeom>
          <a:solidFill>
            <a:srgbClr val="428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0BB9AA8D-B361-164A-B79D-5FAE83996020}"/>
              </a:ext>
            </a:extLst>
          </p:cNvPr>
          <p:cNvGrpSpPr/>
          <p:nvPr/>
        </p:nvGrpSpPr>
        <p:grpSpPr>
          <a:xfrm>
            <a:off x="2370225" y="4801661"/>
            <a:ext cx="756577" cy="255157"/>
            <a:chOff x="2329384" y="4658768"/>
            <a:chExt cx="787586" cy="260304"/>
          </a:xfrm>
        </p:grpSpPr>
        <p:sp>
          <p:nvSpPr>
            <p:cNvPr id="33" name="Rectangle 32">
              <a:extLst>
                <a:ext uri="{FF2B5EF4-FFF2-40B4-BE49-F238E27FC236}">
                  <a16:creationId xmlns:a16="http://schemas.microsoft.com/office/drawing/2014/main" id="{777AE7CB-1579-DB40-ACF3-366EDF696338}"/>
                </a:ext>
              </a:extLst>
            </p:cNvPr>
            <p:cNvSpPr/>
            <p:nvPr/>
          </p:nvSpPr>
          <p:spPr>
            <a:xfrm>
              <a:off x="2329384" y="4658768"/>
              <a:ext cx="520607" cy="26030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03907FE-C187-6E4D-9C20-A8DA42CB015E}"/>
                </a:ext>
              </a:extLst>
            </p:cNvPr>
            <p:cNvSpPr/>
            <p:nvPr/>
          </p:nvSpPr>
          <p:spPr>
            <a:xfrm>
              <a:off x="2886348" y="4658768"/>
              <a:ext cx="230622" cy="26030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8FAF4167-7C62-AE4F-91D1-B059BE975E55}"/>
              </a:ext>
            </a:extLst>
          </p:cNvPr>
          <p:cNvGrpSpPr/>
          <p:nvPr/>
        </p:nvGrpSpPr>
        <p:grpSpPr>
          <a:xfrm>
            <a:off x="2369114" y="5110649"/>
            <a:ext cx="756577" cy="255157"/>
            <a:chOff x="2328273" y="4967756"/>
            <a:chExt cx="787586" cy="260304"/>
          </a:xfrm>
        </p:grpSpPr>
        <p:sp>
          <p:nvSpPr>
            <p:cNvPr id="35" name="Rectangle 34">
              <a:extLst>
                <a:ext uri="{FF2B5EF4-FFF2-40B4-BE49-F238E27FC236}">
                  <a16:creationId xmlns:a16="http://schemas.microsoft.com/office/drawing/2014/main" id="{EB2AF2AE-C1FB-D64B-AEE0-58499680FE2D}"/>
                </a:ext>
              </a:extLst>
            </p:cNvPr>
            <p:cNvSpPr/>
            <p:nvPr/>
          </p:nvSpPr>
          <p:spPr>
            <a:xfrm>
              <a:off x="2328273" y="4967756"/>
              <a:ext cx="520607" cy="26030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590C582-6DC8-284A-97A3-2929E0620E5C}"/>
                </a:ext>
              </a:extLst>
            </p:cNvPr>
            <p:cNvSpPr/>
            <p:nvPr/>
          </p:nvSpPr>
          <p:spPr>
            <a:xfrm>
              <a:off x="2885237" y="4967756"/>
              <a:ext cx="230622" cy="26030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64591E4-1C37-A041-8099-AFBABE0B8A97}"/>
              </a:ext>
            </a:extLst>
          </p:cNvPr>
          <p:cNvGrpSpPr/>
          <p:nvPr/>
        </p:nvGrpSpPr>
        <p:grpSpPr>
          <a:xfrm>
            <a:off x="2369114" y="5415385"/>
            <a:ext cx="756577" cy="255157"/>
            <a:chOff x="2328273" y="5272492"/>
            <a:chExt cx="787586" cy="260304"/>
          </a:xfrm>
        </p:grpSpPr>
        <p:sp>
          <p:nvSpPr>
            <p:cNvPr id="37" name="Rectangle 36">
              <a:extLst>
                <a:ext uri="{FF2B5EF4-FFF2-40B4-BE49-F238E27FC236}">
                  <a16:creationId xmlns:a16="http://schemas.microsoft.com/office/drawing/2014/main" id="{E293D05F-90CA-D547-8E5B-C67B88E105B6}"/>
                </a:ext>
              </a:extLst>
            </p:cNvPr>
            <p:cNvSpPr/>
            <p:nvPr/>
          </p:nvSpPr>
          <p:spPr>
            <a:xfrm>
              <a:off x="2328273" y="5272492"/>
              <a:ext cx="520607" cy="26030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CD5F10B-C7BF-994D-9727-55BC42090393}"/>
                </a:ext>
              </a:extLst>
            </p:cNvPr>
            <p:cNvSpPr/>
            <p:nvPr/>
          </p:nvSpPr>
          <p:spPr>
            <a:xfrm>
              <a:off x="2885237" y="5272492"/>
              <a:ext cx="230622" cy="26030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76BF9B1B-6B5C-554B-9491-5A30C30EBF81}"/>
              </a:ext>
            </a:extLst>
          </p:cNvPr>
          <p:cNvSpPr/>
          <p:nvPr/>
        </p:nvSpPr>
        <p:spPr>
          <a:xfrm>
            <a:off x="2369114" y="4306894"/>
            <a:ext cx="756577" cy="109136"/>
          </a:xfrm>
          <a:prstGeom prst="rect">
            <a:avLst/>
          </a:prstGeom>
          <a:solidFill>
            <a:srgbClr val="436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5410270-B798-6649-A77D-10A3F4F16E0B}"/>
              </a:ext>
            </a:extLst>
          </p:cNvPr>
          <p:cNvSpPr/>
          <p:nvPr/>
        </p:nvSpPr>
        <p:spPr>
          <a:xfrm>
            <a:off x="2369114" y="4498609"/>
            <a:ext cx="550324" cy="91520"/>
          </a:xfrm>
          <a:prstGeom prst="rect">
            <a:avLst/>
          </a:prstGeom>
          <a:solidFill>
            <a:srgbClr val="436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268951C-E4B1-944D-8A86-0A4827982DD8}"/>
              </a:ext>
            </a:extLst>
          </p:cNvPr>
          <p:cNvSpPr/>
          <p:nvPr/>
        </p:nvSpPr>
        <p:spPr>
          <a:xfrm>
            <a:off x="1978345" y="2772877"/>
            <a:ext cx="3554457" cy="1204588"/>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07F2216-2C00-654E-B569-3566F088F27D}"/>
              </a:ext>
            </a:extLst>
          </p:cNvPr>
          <p:cNvSpPr/>
          <p:nvPr/>
        </p:nvSpPr>
        <p:spPr>
          <a:xfrm>
            <a:off x="2369114" y="3436800"/>
            <a:ext cx="756576" cy="774099"/>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C5EDF988-B85E-F34E-AAFA-061D9F073282}"/>
              </a:ext>
            </a:extLst>
          </p:cNvPr>
          <p:cNvPicPr>
            <a:picLocks noChangeAspect="1"/>
          </p:cNvPicPr>
          <p:nvPr/>
        </p:nvPicPr>
        <p:blipFill>
          <a:blip r:embed="rId3"/>
          <a:stretch>
            <a:fillRect/>
          </a:stretch>
        </p:blipFill>
        <p:spPr>
          <a:xfrm>
            <a:off x="4265360" y="5115433"/>
            <a:ext cx="749639" cy="98637"/>
          </a:xfrm>
          <a:prstGeom prst="rect">
            <a:avLst/>
          </a:prstGeom>
        </p:spPr>
      </p:pic>
      <p:pic>
        <p:nvPicPr>
          <p:cNvPr id="50" name="Picture 49">
            <a:extLst>
              <a:ext uri="{FF2B5EF4-FFF2-40B4-BE49-F238E27FC236}">
                <a16:creationId xmlns:a16="http://schemas.microsoft.com/office/drawing/2014/main" id="{4A5A964C-C71A-774F-8256-1DAE6E955EBA}"/>
              </a:ext>
            </a:extLst>
          </p:cNvPr>
          <p:cNvPicPr>
            <a:picLocks noChangeAspect="1"/>
          </p:cNvPicPr>
          <p:nvPr/>
        </p:nvPicPr>
        <p:blipFill>
          <a:blip r:embed="rId3"/>
          <a:stretch>
            <a:fillRect/>
          </a:stretch>
        </p:blipFill>
        <p:spPr>
          <a:xfrm>
            <a:off x="4265360" y="6525739"/>
            <a:ext cx="749639" cy="98637"/>
          </a:xfrm>
          <a:prstGeom prst="rect">
            <a:avLst/>
          </a:prstGeom>
        </p:spPr>
      </p:pic>
      <p:pic>
        <p:nvPicPr>
          <p:cNvPr id="51" name="Picture 50">
            <a:extLst>
              <a:ext uri="{FF2B5EF4-FFF2-40B4-BE49-F238E27FC236}">
                <a16:creationId xmlns:a16="http://schemas.microsoft.com/office/drawing/2014/main" id="{6E6A56B8-AB25-7C47-88B3-B88F8F031C43}"/>
              </a:ext>
            </a:extLst>
          </p:cNvPr>
          <p:cNvPicPr>
            <a:picLocks noChangeAspect="1"/>
          </p:cNvPicPr>
          <p:nvPr/>
        </p:nvPicPr>
        <p:blipFill>
          <a:blip r:embed="rId3"/>
          <a:stretch>
            <a:fillRect/>
          </a:stretch>
        </p:blipFill>
        <p:spPr>
          <a:xfrm>
            <a:off x="4277505" y="7901679"/>
            <a:ext cx="749639" cy="98637"/>
          </a:xfrm>
          <a:prstGeom prst="rect">
            <a:avLst/>
          </a:prstGeom>
        </p:spPr>
      </p:pic>
      <p:pic>
        <p:nvPicPr>
          <p:cNvPr id="52" name="Picture 51">
            <a:extLst>
              <a:ext uri="{FF2B5EF4-FFF2-40B4-BE49-F238E27FC236}">
                <a16:creationId xmlns:a16="http://schemas.microsoft.com/office/drawing/2014/main" id="{BA89FC5B-5473-584E-A373-FEF96863B837}"/>
              </a:ext>
            </a:extLst>
          </p:cNvPr>
          <p:cNvPicPr>
            <a:picLocks noChangeAspect="1"/>
          </p:cNvPicPr>
          <p:nvPr/>
        </p:nvPicPr>
        <p:blipFill>
          <a:blip r:embed="rId3"/>
          <a:stretch>
            <a:fillRect/>
          </a:stretch>
        </p:blipFill>
        <p:spPr>
          <a:xfrm>
            <a:off x="3257277" y="3333072"/>
            <a:ext cx="1512904" cy="199067"/>
          </a:xfrm>
          <a:prstGeom prst="rect">
            <a:avLst/>
          </a:prstGeom>
        </p:spPr>
      </p:pic>
      <p:sp>
        <p:nvSpPr>
          <p:cNvPr id="2" name="TextBox 1">
            <a:extLst>
              <a:ext uri="{FF2B5EF4-FFF2-40B4-BE49-F238E27FC236}">
                <a16:creationId xmlns:a16="http://schemas.microsoft.com/office/drawing/2014/main" id="{99A76D1A-63E5-4FCD-9389-F663ED009320}"/>
              </a:ext>
            </a:extLst>
          </p:cNvPr>
          <p:cNvSpPr txBox="1"/>
          <p:nvPr/>
        </p:nvSpPr>
        <p:spPr>
          <a:xfrm>
            <a:off x="2356761" y="3436800"/>
            <a:ext cx="755508" cy="738664"/>
          </a:xfrm>
          <a:prstGeom prst="rect">
            <a:avLst/>
          </a:prstGeom>
          <a:noFill/>
        </p:spPr>
        <p:txBody>
          <a:bodyPr wrap="square" rtlCol="0">
            <a:spAutoFit/>
          </a:bodyPr>
          <a:lstStyle/>
          <a:p>
            <a:pPr algn="ctr"/>
            <a:r>
              <a:rPr lang="en-GB" sz="1400" b="1" dirty="0">
                <a:solidFill>
                  <a:schemeClr val="bg1"/>
                </a:solidFill>
                <a:latin typeface="Century Gothic" panose="020B0502020202020204" pitchFamily="34" charset="0"/>
              </a:rPr>
              <a:t>180 </a:t>
            </a:r>
          </a:p>
          <a:p>
            <a:pPr algn="ctr"/>
            <a:r>
              <a:rPr lang="en-GB" sz="1400" b="1" dirty="0">
                <a:solidFill>
                  <a:schemeClr val="bg1"/>
                </a:solidFill>
                <a:latin typeface="Century Gothic" panose="020B0502020202020204" pitchFamily="34" charset="0"/>
              </a:rPr>
              <a:t>x </a:t>
            </a:r>
          </a:p>
          <a:p>
            <a:pPr algn="ctr"/>
            <a:r>
              <a:rPr lang="en-GB" sz="1400" b="1" dirty="0">
                <a:solidFill>
                  <a:schemeClr val="bg1"/>
                </a:solidFill>
                <a:latin typeface="Century Gothic" panose="020B0502020202020204" pitchFamily="34" charset="0"/>
              </a:rPr>
              <a:t>180</a:t>
            </a:r>
          </a:p>
        </p:txBody>
      </p:sp>
      <p:sp>
        <p:nvSpPr>
          <p:cNvPr id="3" name="TextBox 2">
            <a:extLst>
              <a:ext uri="{FF2B5EF4-FFF2-40B4-BE49-F238E27FC236}">
                <a16:creationId xmlns:a16="http://schemas.microsoft.com/office/drawing/2014/main" id="{B44BFC19-ED1A-47D1-88B3-ED3CD5E4C735}"/>
              </a:ext>
            </a:extLst>
          </p:cNvPr>
          <p:cNvSpPr txBox="1"/>
          <p:nvPr/>
        </p:nvSpPr>
        <p:spPr>
          <a:xfrm>
            <a:off x="3366421" y="2929941"/>
            <a:ext cx="172708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820 x 312</a:t>
            </a:r>
          </a:p>
        </p:txBody>
      </p:sp>
      <p:sp>
        <p:nvSpPr>
          <p:cNvPr id="48" name="TextBox 47">
            <a:extLst>
              <a:ext uri="{FF2B5EF4-FFF2-40B4-BE49-F238E27FC236}">
                <a16:creationId xmlns:a16="http://schemas.microsoft.com/office/drawing/2014/main" id="{A263DFBD-FFAE-4408-87D9-BB9DE781F0D5}"/>
              </a:ext>
            </a:extLst>
          </p:cNvPr>
          <p:cNvSpPr txBox="1"/>
          <p:nvPr/>
        </p:nvSpPr>
        <p:spPr>
          <a:xfrm>
            <a:off x="3955673" y="4745630"/>
            <a:ext cx="172708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1200 x 630</a:t>
            </a:r>
          </a:p>
        </p:txBody>
      </p:sp>
      <p:sp>
        <p:nvSpPr>
          <p:cNvPr id="53" name="TextBox 52">
            <a:extLst>
              <a:ext uri="{FF2B5EF4-FFF2-40B4-BE49-F238E27FC236}">
                <a16:creationId xmlns:a16="http://schemas.microsoft.com/office/drawing/2014/main" id="{137AC656-55D3-46C3-98F1-714051EA9B41}"/>
              </a:ext>
            </a:extLst>
          </p:cNvPr>
          <p:cNvSpPr txBox="1"/>
          <p:nvPr/>
        </p:nvSpPr>
        <p:spPr>
          <a:xfrm>
            <a:off x="3955674" y="6171943"/>
            <a:ext cx="172708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1200 x 628</a:t>
            </a:r>
          </a:p>
        </p:txBody>
      </p:sp>
      <p:sp>
        <p:nvSpPr>
          <p:cNvPr id="54" name="TextBox 53">
            <a:extLst>
              <a:ext uri="{FF2B5EF4-FFF2-40B4-BE49-F238E27FC236}">
                <a16:creationId xmlns:a16="http://schemas.microsoft.com/office/drawing/2014/main" id="{0A4B842B-CAD6-442C-966C-C50E2FCF2E2F}"/>
              </a:ext>
            </a:extLst>
          </p:cNvPr>
          <p:cNvSpPr txBox="1"/>
          <p:nvPr/>
        </p:nvSpPr>
        <p:spPr>
          <a:xfrm>
            <a:off x="3928199" y="7529578"/>
            <a:ext cx="172708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1200 x 717</a:t>
            </a:r>
          </a:p>
        </p:txBody>
      </p:sp>
      <p:sp>
        <p:nvSpPr>
          <p:cNvPr id="55" name="TextBox 54">
            <a:extLst>
              <a:ext uri="{FF2B5EF4-FFF2-40B4-BE49-F238E27FC236}">
                <a16:creationId xmlns:a16="http://schemas.microsoft.com/office/drawing/2014/main" id="{0966CA45-2EF8-4100-A609-9F18018F0220}"/>
              </a:ext>
            </a:extLst>
          </p:cNvPr>
          <p:cNvSpPr txBox="1"/>
          <p:nvPr/>
        </p:nvSpPr>
        <p:spPr>
          <a:xfrm>
            <a:off x="104131" y="2922697"/>
            <a:ext cx="1738085" cy="353833"/>
          </a:xfrm>
          <a:prstGeom prst="rect">
            <a:avLst/>
          </a:prstGeom>
          <a:solidFill>
            <a:srgbClr val="4367B2"/>
          </a:solidFill>
        </p:spPr>
        <p:txBody>
          <a:bodyPr wrap="square" rtlCol="0">
            <a:spAutoFit/>
          </a:bodyPr>
          <a:lstStyle/>
          <a:p>
            <a:endParaRPr lang="en-GB" dirty="0"/>
          </a:p>
        </p:txBody>
      </p:sp>
      <p:sp>
        <p:nvSpPr>
          <p:cNvPr id="57" name="TextBox 56">
            <a:extLst>
              <a:ext uri="{FF2B5EF4-FFF2-40B4-BE49-F238E27FC236}">
                <a16:creationId xmlns:a16="http://schemas.microsoft.com/office/drawing/2014/main" id="{6AEF6EE8-1873-41F2-A31F-40850FDBFB2D}"/>
              </a:ext>
            </a:extLst>
          </p:cNvPr>
          <p:cNvSpPr txBox="1"/>
          <p:nvPr/>
        </p:nvSpPr>
        <p:spPr>
          <a:xfrm>
            <a:off x="5662881" y="5486278"/>
            <a:ext cx="1547689" cy="353833"/>
          </a:xfrm>
          <a:prstGeom prst="rect">
            <a:avLst/>
          </a:prstGeom>
          <a:solidFill>
            <a:srgbClr val="4367B2"/>
          </a:solidFill>
        </p:spPr>
        <p:txBody>
          <a:bodyPr wrap="square" rtlCol="0">
            <a:spAutoFit/>
          </a:bodyPr>
          <a:lstStyle/>
          <a:p>
            <a:endParaRPr lang="en-GB" dirty="0"/>
          </a:p>
        </p:txBody>
      </p:sp>
      <p:sp>
        <p:nvSpPr>
          <p:cNvPr id="58" name="TextBox 57">
            <a:extLst>
              <a:ext uri="{FF2B5EF4-FFF2-40B4-BE49-F238E27FC236}">
                <a16:creationId xmlns:a16="http://schemas.microsoft.com/office/drawing/2014/main" id="{7DA30AEF-F56D-4040-AA2E-6D16BAF130A2}"/>
              </a:ext>
            </a:extLst>
          </p:cNvPr>
          <p:cNvSpPr txBox="1"/>
          <p:nvPr/>
        </p:nvSpPr>
        <p:spPr>
          <a:xfrm>
            <a:off x="5635566" y="7401358"/>
            <a:ext cx="1521028" cy="353833"/>
          </a:xfrm>
          <a:prstGeom prst="rect">
            <a:avLst/>
          </a:prstGeom>
          <a:solidFill>
            <a:srgbClr val="4367B2"/>
          </a:solidFill>
        </p:spPr>
        <p:txBody>
          <a:bodyPr wrap="square" rtlCol="0">
            <a:spAutoFit/>
          </a:bodyPr>
          <a:lstStyle/>
          <a:p>
            <a:endParaRPr lang="en-GB" dirty="0"/>
          </a:p>
        </p:txBody>
      </p:sp>
      <p:sp>
        <p:nvSpPr>
          <p:cNvPr id="59" name="TextBox 58">
            <a:extLst>
              <a:ext uri="{FF2B5EF4-FFF2-40B4-BE49-F238E27FC236}">
                <a16:creationId xmlns:a16="http://schemas.microsoft.com/office/drawing/2014/main" id="{62B51A04-09F4-4929-9C07-2B3D74D423FF}"/>
              </a:ext>
            </a:extLst>
          </p:cNvPr>
          <p:cNvSpPr txBox="1"/>
          <p:nvPr/>
        </p:nvSpPr>
        <p:spPr>
          <a:xfrm>
            <a:off x="5676212" y="2789896"/>
            <a:ext cx="1521028" cy="353833"/>
          </a:xfrm>
          <a:prstGeom prst="rect">
            <a:avLst/>
          </a:prstGeom>
          <a:solidFill>
            <a:srgbClr val="4367B2"/>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4088C671-49DF-4FDE-A6BE-73AE7BB6CDF1}"/>
              </a:ext>
            </a:extLst>
          </p:cNvPr>
          <p:cNvSpPr txBox="1"/>
          <p:nvPr/>
        </p:nvSpPr>
        <p:spPr>
          <a:xfrm>
            <a:off x="30511" y="3467140"/>
            <a:ext cx="1927869" cy="3631763"/>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Must be 180 x 180 pixels. </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Photo will appear as 170 x 170 pixels</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Thumbnail will appear across Facebook at </a:t>
            </a:r>
          </a:p>
          <a:p>
            <a:pPr marL="171450" indent="-171450">
              <a:buFont typeface="Arial" panose="020B0604020202020204" pitchFamily="34" charset="0"/>
              <a:buChar char="•"/>
            </a:pPr>
            <a:r>
              <a:rPr lang="en-GB" sz="1000" dirty="0">
                <a:latin typeface="Century Gothic" panose="020B0502020202020204" pitchFamily="34" charset="0"/>
              </a:rPr>
              <a:t>32 x 32pixels</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128 x 128px smartphones</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This photo can represent your brand on Facebook. The Square photo will appear over the cover photo</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Your profile picture will appear when posting to other walls, comments on posts and more.  </a:t>
            </a:r>
          </a:p>
        </p:txBody>
      </p:sp>
      <p:sp>
        <p:nvSpPr>
          <p:cNvPr id="5" name="TextBox 4">
            <a:extLst>
              <a:ext uri="{FF2B5EF4-FFF2-40B4-BE49-F238E27FC236}">
                <a16:creationId xmlns:a16="http://schemas.microsoft.com/office/drawing/2014/main" id="{6E4876D3-21BE-4D56-BFC0-A853968BA083}"/>
              </a:ext>
            </a:extLst>
          </p:cNvPr>
          <p:cNvSpPr txBox="1"/>
          <p:nvPr/>
        </p:nvSpPr>
        <p:spPr>
          <a:xfrm>
            <a:off x="36572" y="2875584"/>
            <a:ext cx="1827752"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Profile Image: </a:t>
            </a:r>
          </a:p>
          <a:p>
            <a:r>
              <a:rPr lang="en-GB" sz="1100" b="1" dirty="0">
                <a:solidFill>
                  <a:schemeClr val="bg1"/>
                </a:solidFill>
                <a:latin typeface="Century Gothic" panose="020B0502020202020204" pitchFamily="34" charset="0"/>
              </a:rPr>
              <a:t>180 x 180px </a:t>
            </a:r>
          </a:p>
        </p:txBody>
      </p:sp>
      <p:sp>
        <p:nvSpPr>
          <p:cNvPr id="61" name="TextBox 60">
            <a:extLst>
              <a:ext uri="{FF2B5EF4-FFF2-40B4-BE49-F238E27FC236}">
                <a16:creationId xmlns:a16="http://schemas.microsoft.com/office/drawing/2014/main" id="{9575112B-F1D8-4C43-8ABA-B22A85C294E8}"/>
              </a:ext>
            </a:extLst>
          </p:cNvPr>
          <p:cNvSpPr txBox="1"/>
          <p:nvPr/>
        </p:nvSpPr>
        <p:spPr>
          <a:xfrm>
            <a:off x="5597426" y="7354238"/>
            <a:ext cx="1827752"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Share Link: </a:t>
            </a:r>
          </a:p>
          <a:p>
            <a:r>
              <a:rPr lang="en-GB" sz="1100" b="1" dirty="0">
                <a:solidFill>
                  <a:schemeClr val="bg1"/>
                </a:solidFill>
                <a:latin typeface="Century Gothic" panose="020B0502020202020204" pitchFamily="34" charset="0"/>
              </a:rPr>
              <a:t>1200 x 628 px </a:t>
            </a:r>
          </a:p>
        </p:txBody>
      </p:sp>
      <p:sp>
        <p:nvSpPr>
          <p:cNvPr id="62" name="TextBox 61">
            <a:extLst>
              <a:ext uri="{FF2B5EF4-FFF2-40B4-BE49-F238E27FC236}">
                <a16:creationId xmlns:a16="http://schemas.microsoft.com/office/drawing/2014/main" id="{9DDCC8A3-46A4-4A76-965F-247ED23BFDC8}"/>
              </a:ext>
            </a:extLst>
          </p:cNvPr>
          <p:cNvSpPr txBox="1"/>
          <p:nvPr/>
        </p:nvSpPr>
        <p:spPr>
          <a:xfrm>
            <a:off x="110454" y="7180610"/>
            <a:ext cx="1731762" cy="369332"/>
          </a:xfrm>
          <a:prstGeom prst="rect">
            <a:avLst/>
          </a:prstGeom>
          <a:solidFill>
            <a:srgbClr val="4367B2"/>
          </a:solidFill>
        </p:spPr>
        <p:txBody>
          <a:bodyPr wrap="square" rtlCol="0">
            <a:spAutoFit/>
          </a:bodyPr>
          <a:lstStyle/>
          <a:p>
            <a:endParaRPr lang="en-GB" dirty="0"/>
          </a:p>
        </p:txBody>
      </p:sp>
      <p:sp>
        <p:nvSpPr>
          <p:cNvPr id="60" name="TextBox 59">
            <a:extLst>
              <a:ext uri="{FF2B5EF4-FFF2-40B4-BE49-F238E27FC236}">
                <a16:creationId xmlns:a16="http://schemas.microsoft.com/office/drawing/2014/main" id="{0541CD67-0BB7-49A6-97D8-919479848FCE}"/>
              </a:ext>
            </a:extLst>
          </p:cNvPr>
          <p:cNvSpPr txBox="1"/>
          <p:nvPr/>
        </p:nvSpPr>
        <p:spPr>
          <a:xfrm>
            <a:off x="73505" y="7147388"/>
            <a:ext cx="1827752"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Highlighted Image: </a:t>
            </a:r>
          </a:p>
          <a:p>
            <a:r>
              <a:rPr lang="en-GB" sz="1100" b="1" dirty="0">
                <a:solidFill>
                  <a:schemeClr val="bg1"/>
                </a:solidFill>
                <a:latin typeface="Century Gothic" panose="020B0502020202020204" pitchFamily="34" charset="0"/>
              </a:rPr>
              <a:t>1200 x 717 px </a:t>
            </a:r>
          </a:p>
        </p:txBody>
      </p:sp>
      <p:sp>
        <p:nvSpPr>
          <p:cNvPr id="8" name="TextBox 7">
            <a:extLst>
              <a:ext uri="{FF2B5EF4-FFF2-40B4-BE49-F238E27FC236}">
                <a16:creationId xmlns:a16="http://schemas.microsoft.com/office/drawing/2014/main" id="{2DE9F05B-F33F-468A-A138-21F6BC6B176E}"/>
              </a:ext>
            </a:extLst>
          </p:cNvPr>
          <p:cNvSpPr txBox="1"/>
          <p:nvPr/>
        </p:nvSpPr>
        <p:spPr>
          <a:xfrm>
            <a:off x="73391" y="7791401"/>
            <a:ext cx="1894034" cy="1323439"/>
          </a:xfrm>
          <a:prstGeom prst="rect">
            <a:avLst/>
          </a:prstGeom>
          <a:noFill/>
        </p:spPr>
        <p:txBody>
          <a:bodyPr wrap="square" rtlCol="0">
            <a:spAutoFit/>
          </a:bodyPr>
          <a:lstStyle/>
          <a:p>
            <a:r>
              <a:rPr lang="en-GB" sz="1000" dirty="0">
                <a:latin typeface="Century Gothic" panose="020B0502020202020204" pitchFamily="34" charset="0"/>
              </a:rPr>
              <a:t>Image Guideline</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Appears on your page at 843 x 504 pixels</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Go for higher resolution at that scale for </a:t>
            </a:r>
          </a:p>
          <a:p>
            <a:pPr marL="171450" indent="-171450">
              <a:buFont typeface="Arial" panose="020B0604020202020204" pitchFamily="34" charset="0"/>
              <a:buChar char="•"/>
            </a:pPr>
            <a:r>
              <a:rPr lang="en-GB" sz="1000" dirty="0">
                <a:latin typeface="Century Gothic" panose="020B0502020202020204" pitchFamily="34" charset="0"/>
              </a:rPr>
              <a:t>better quality</a:t>
            </a:r>
          </a:p>
        </p:txBody>
      </p:sp>
      <p:sp>
        <p:nvSpPr>
          <p:cNvPr id="63" name="TextBox 62">
            <a:extLst>
              <a:ext uri="{FF2B5EF4-FFF2-40B4-BE49-F238E27FC236}">
                <a16:creationId xmlns:a16="http://schemas.microsoft.com/office/drawing/2014/main" id="{1EFC3E2A-92B9-4794-A85E-DCB4AB1CA22E}"/>
              </a:ext>
            </a:extLst>
          </p:cNvPr>
          <p:cNvSpPr txBox="1"/>
          <p:nvPr/>
        </p:nvSpPr>
        <p:spPr>
          <a:xfrm>
            <a:off x="5597426" y="5448642"/>
            <a:ext cx="1827752"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Shared Images:</a:t>
            </a:r>
          </a:p>
          <a:p>
            <a:r>
              <a:rPr lang="en-GB" sz="1100" b="1" dirty="0">
                <a:solidFill>
                  <a:schemeClr val="bg1"/>
                </a:solidFill>
                <a:latin typeface="Century Gothic" panose="020B0502020202020204" pitchFamily="34" charset="0"/>
              </a:rPr>
              <a:t>1200 x 630 px </a:t>
            </a:r>
          </a:p>
        </p:txBody>
      </p:sp>
      <p:sp>
        <p:nvSpPr>
          <p:cNvPr id="64" name="TextBox 63">
            <a:extLst>
              <a:ext uri="{FF2B5EF4-FFF2-40B4-BE49-F238E27FC236}">
                <a16:creationId xmlns:a16="http://schemas.microsoft.com/office/drawing/2014/main" id="{9CEB7022-D3F1-4ADE-93C1-682F96A389C2}"/>
              </a:ext>
            </a:extLst>
          </p:cNvPr>
          <p:cNvSpPr txBox="1"/>
          <p:nvPr/>
        </p:nvSpPr>
        <p:spPr>
          <a:xfrm>
            <a:off x="5637212" y="2755440"/>
            <a:ext cx="1827752"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Cover Photo:</a:t>
            </a:r>
          </a:p>
          <a:p>
            <a:r>
              <a:rPr lang="en-GB" sz="1100" b="1" dirty="0">
                <a:solidFill>
                  <a:schemeClr val="bg1"/>
                </a:solidFill>
                <a:latin typeface="Century Gothic" panose="020B0502020202020204" pitchFamily="34" charset="0"/>
              </a:rPr>
              <a:t>820 x 312 px </a:t>
            </a:r>
          </a:p>
        </p:txBody>
      </p:sp>
      <p:sp>
        <p:nvSpPr>
          <p:cNvPr id="65" name="TextBox 64">
            <a:extLst>
              <a:ext uri="{FF2B5EF4-FFF2-40B4-BE49-F238E27FC236}">
                <a16:creationId xmlns:a16="http://schemas.microsoft.com/office/drawing/2014/main" id="{5FAAC740-12F7-4137-AE57-196BDCAC05EF}"/>
              </a:ext>
            </a:extLst>
          </p:cNvPr>
          <p:cNvSpPr txBox="1"/>
          <p:nvPr/>
        </p:nvSpPr>
        <p:spPr>
          <a:xfrm>
            <a:off x="5626453" y="3091027"/>
            <a:ext cx="2001459" cy="2569934"/>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Appears on your page at 843 x 504 pixels</a:t>
            </a:r>
          </a:p>
          <a:p>
            <a:pPr marL="171450" indent="-171450">
              <a:buFont typeface="Arial" panose="020B0604020202020204" pitchFamily="34" charset="0"/>
              <a:buChar char="•"/>
            </a:pPr>
            <a:r>
              <a:rPr lang="en-GB" sz="1000" dirty="0">
                <a:latin typeface="Century Gothic" panose="020B0502020202020204" pitchFamily="34" charset="0"/>
              </a:rPr>
              <a:t>Anything less gets stretched. </a:t>
            </a:r>
          </a:p>
          <a:p>
            <a:pPr marL="171450" indent="-171450">
              <a:buFont typeface="Arial" panose="020B0604020202020204" pitchFamily="34" charset="0"/>
              <a:buChar char="•"/>
            </a:pPr>
            <a:r>
              <a:rPr lang="en-GB" sz="1000" dirty="0">
                <a:latin typeface="Century Gothic" panose="020B0502020202020204" pitchFamily="34" charset="0"/>
              </a:rPr>
              <a:t>Minimum size of 400 x 150 pixels</a:t>
            </a:r>
          </a:p>
          <a:p>
            <a:pPr marL="171450" indent="-171450">
              <a:buFont typeface="Arial" panose="020B0604020202020204" pitchFamily="34" charset="0"/>
              <a:buChar char="•"/>
            </a:pPr>
            <a:r>
              <a:rPr lang="en-GB" sz="1000" dirty="0">
                <a:latin typeface="Century Gothic" panose="020B0502020202020204" pitchFamily="34" charset="0"/>
              </a:rPr>
              <a:t>Smartphones display as 640 x 360px</a:t>
            </a:r>
          </a:p>
          <a:p>
            <a:pPr marL="171450" indent="-171450">
              <a:buFont typeface="Arial" panose="020B0604020202020204" pitchFamily="34" charset="0"/>
              <a:buChar char="•"/>
            </a:pPr>
            <a:r>
              <a:rPr lang="en-GB" sz="1000" dirty="0">
                <a:latin typeface="Century Gothic" panose="020B0502020202020204" pitchFamily="34" charset="0"/>
              </a:rPr>
              <a:t>RGB JPEG less than 100kb produce best results</a:t>
            </a:r>
          </a:p>
          <a:p>
            <a:pPr marL="171450" indent="-171450">
              <a:buFont typeface="Arial" panose="020B0604020202020204" pitchFamily="34" charset="0"/>
              <a:buChar char="•"/>
            </a:pPr>
            <a:r>
              <a:rPr lang="en-GB" sz="1000" dirty="0">
                <a:latin typeface="Century Gothic" panose="020B0502020202020204" pitchFamily="34" charset="0"/>
              </a:rPr>
              <a:t>Image featuring logo or text are better as .PNG files</a:t>
            </a:r>
          </a:p>
          <a:p>
            <a:pPr marL="171450" indent="-171450">
              <a:buFont typeface="Arial" panose="020B0604020202020204" pitchFamily="34" charset="0"/>
              <a:buChar char="•"/>
            </a:pPr>
            <a:endParaRPr lang="en-GB" sz="1100" dirty="0">
              <a:latin typeface="Century Gothic" panose="020B0502020202020204" pitchFamily="34" charset="0"/>
            </a:endParaRPr>
          </a:p>
        </p:txBody>
      </p:sp>
      <p:sp>
        <p:nvSpPr>
          <p:cNvPr id="13" name="TextBox 12">
            <a:extLst>
              <a:ext uri="{FF2B5EF4-FFF2-40B4-BE49-F238E27FC236}">
                <a16:creationId xmlns:a16="http://schemas.microsoft.com/office/drawing/2014/main" id="{6B80E66A-2975-4F6E-90DF-3369B1F0F5A9}"/>
              </a:ext>
            </a:extLst>
          </p:cNvPr>
          <p:cNvSpPr txBox="1"/>
          <p:nvPr/>
        </p:nvSpPr>
        <p:spPr>
          <a:xfrm>
            <a:off x="5590687" y="5859920"/>
            <a:ext cx="1929806" cy="1477328"/>
          </a:xfrm>
          <a:prstGeom prst="rect">
            <a:avLst/>
          </a:prstGeom>
          <a:noFill/>
        </p:spPr>
        <p:txBody>
          <a:bodyPr wrap="square" rtlCol="0">
            <a:spAutoFit/>
          </a:bodyPr>
          <a:lstStyle/>
          <a:p>
            <a:r>
              <a:rPr lang="en-GB" sz="1000" dirty="0">
                <a:latin typeface="Century Gothic" panose="020B0502020202020204" pitchFamily="34" charset="0"/>
              </a:rPr>
              <a:t>Image Guidelines</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Recommended size of upload is 1,200 x 630 px</a:t>
            </a:r>
          </a:p>
          <a:p>
            <a:pPr marL="171450" indent="-171450">
              <a:buFont typeface="Arial" panose="020B0604020202020204" pitchFamily="34" charset="0"/>
              <a:buChar char="•"/>
            </a:pPr>
            <a:r>
              <a:rPr lang="en-GB" sz="1000" dirty="0">
                <a:latin typeface="Century Gothic" panose="020B0502020202020204" pitchFamily="34" charset="0"/>
              </a:rPr>
              <a:t>Appear in feed at max width of 470 pixels (1:1 scale max).</a:t>
            </a:r>
          </a:p>
          <a:p>
            <a:pPr marL="171450" indent="-171450">
              <a:buFont typeface="Arial" panose="020B0604020202020204" pitchFamily="34" charset="0"/>
              <a:buChar char="•"/>
            </a:pPr>
            <a:r>
              <a:rPr lang="en-GB" sz="1000" dirty="0">
                <a:latin typeface="Century Gothic" panose="020B0502020202020204" pitchFamily="34" charset="0"/>
              </a:rPr>
              <a:t>Appears at a max width of 504 pixels  (1:1)</a:t>
            </a:r>
          </a:p>
        </p:txBody>
      </p:sp>
      <p:sp>
        <p:nvSpPr>
          <p:cNvPr id="16" name="TextBox 15">
            <a:extLst>
              <a:ext uri="{FF2B5EF4-FFF2-40B4-BE49-F238E27FC236}">
                <a16:creationId xmlns:a16="http://schemas.microsoft.com/office/drawing/2014/main" id="{BBADE4D4-2D31-45B8-9CE9-DE44E7583705}"/>
              </a:ext>
            </a:extLst>
          </p:cNvPr>
          <p:cNvSpPr txBox="1"/>
          <p:nvPr/>
        </p:nvSpPr>
        <p:spPr>
          <a:xfrm>
            <a:off x="5548171" y="7864578"/>
            <a:ext cx="2014838" cy="1954381"/>
          </a:xfrm>
          <a:prstGeom prst="rect">
            <a:avLst/>
          </a:prstGeom>
          <a:noFill/>
        </p:spPr>
        <p:txBody>
          <a:bodyPr wrap="square" rtlCol="0">
            <a:spAutoFit/>
          </a:bodyPr>
          <a:lstStyle/>
          <a:p>
            <a:r>
              <a:rPr lang="en-GB" sz="1000" dirty="0">
                <a:latin typeface="Century Gothic" panose="020B0502020202020204" pitchFamily="34" charset="0"/>
              </a:rPr>
              <a:t>Image Guidelines: </a:t>
            </a:r>
          </a:p>
          <a:p>
            <a:endParaRPr lang="en-GB" sz="1000" dirty="0"/>
          </a:p>
          <a:p>
            <a:pPr marL="171450" indent="-171450">
              <a:buFont typeface="Arial" panose="020B0604020202020204" pitchFamily="34" charset="0"/>
              <a:buChar char="•"/>
            </a:pPr>
            <a:r>
              <a:rPr lang="en-GB" sz="1000" dirty="0">
                <a:latin typeface="Century Gothic" panose="020B0502020202020204" pitchFamily="34" charset="0"/>
              </a:rPr>
              <a:t>Upload size of 1200 x 268</a:t>
            </a:r>
          </a:p>
          <a:p>
            <a:pPr marL="171450" indent="-171450">
              <a:buFont typeface="Arial" panose="020B0604020202020204" pitchFamily="34" charset="0"/>
              <a:buChar char="•"/>
            </a:pPr>
            <a:r>
              <a:rPr lang="en-GB" sz="1000" dirty="0">
                <a:latin typeface="Century Gothic" panose="020B0502020202020204" pitchFamily="34" charset="0"/>
              </a:rPr>
              <a:t>Square photos: Min of 154 x 154 px in news feed.</a:t>
            </a:r>
          </a:p>
          <a:p>
            <a:pPr marL="171450" indent="-171450">
              <a:buFont typeface="Arial" panose="020B0604020202020204" pitchFamily="34" charset="0"/>
              <a:buChar char="•"/>
            </a:pPr>
            <a:r>
              <a:rPr lang="en-GB" sz="1000" dirty="0">
                <a:latin typeface="Century Gothic" panose="020B0502020202020204" pitchFamily="34" charset="0"/>
              </a:rPr>
              <a:t>Square photos: Min of 116 x 116 px on page. </a:t>
            </a:r>
          </a:p>
          <a:p>
            <a:pPr marL="171450" indent="-171450">
              <a:buFont typeface="Arial" panose="020B0604020202020204" pitchFamily="34" charset="0"/>
              <a:buChar char="•"/>
            </a:pPr>
            <a:r>
              <a:rPr lang="en-GB" sz="1000" dirty="0">
                <a:latin typeface="Century Gothic" panose="020B0502020202020204" pitchFamily="34" charset="0"/>
              </a:rPr>
              <a:t>Rectangular photo: Min of 470 x 246 px in Feed</a:t>
            </a:r>
          </a:p>
          <a:p>
            <a:pPr marL="171450" indent="-171450">
              <a:buFont typeface="Arial" panose="020B0604020202020204" pitchFamily="34" charset="0"/>
              <a:buChar char="•"/>
            </a:pPr>
            <a:r>
              <a:rPr lang="en-GB" sz="1000" dirty="0">
                <a:latin typeface="Century Gothic" panose="020B0502020202020204" pitchFamily="34" charset="0"/>
              </a:rPr>
              <a:t>Rectangular photo: Min of 484 x 252 px in Feed</a:t>
            </a:r>
          </a:p>
          <a:p>
            <a:endParaRPr lang="en-GB" sz="1100" dirty="0"/>
          </a:p>
        </p:txBody>
      </p:sp>
      <p:sp>
        <p:nvSpPr>
          <p:cNvPr id="11" name="TextBox 10">
            <a:extLst>
              <a:ext uri="{FF2B5EF4-FFF2-40B4-BE49-F238E27FC236}">
                <a16:creationId xmlns:a16="http://schemas.microsoft.com/office/drawing/2014/main" id="{8AC020A0-26D6-4DB0-B4ED-9E1D87CC0D6C}"/>
              </a:ext>
            </a:extLst>
          </p:cNvPr>
          <p:cNvSpPr txBox="1"/>
          <p:nvPr/>
        </p:nvSpPr>
        <p:spPr>
          <a:xfrm>
            <a:off x="316219" y="272202"/>
            <a:ext cx="6927235" cy="2262158"/>
          </a:xfrm>
          <a:prstGeom prst="rect">
            <a:avLst/>
          </a:prstGeom>
          <a:noFill/>
        </p:spPr>
        <p:txBody>
          <a:bodyPr wrap="square" rtlCol="0">
            <a:spAutoFit/>
          </a:bodyPr>
          <a:lstStyle/>
          <a:p>
            <a:pPr algn="ctr"/>
            <a:r>
              <a:rPr lang="en-GB" sz="1600" b="1" u="sng" dirty="0"/>
              <a:t>Facebook: </a:t>
            </a:r>
          </a:p>
          <a:p>
            <a:pPr algn="ctr"/>
            <a:endParaRPr lang="en-GB" sz="1600" b="1" u="sng" dirty="0"/>
          </a:p>
          <a:p>
            <a:r>
              <a:rPr lang="en-GB" sz="1100" dirty="0">
                <a:latin typeface="Century Gothic" panose="020B0502020202020204" pitchFamily="34" charset="0"/>
              </a:rPr>
              <a:t>Despite what you may think of the challenges faced by Facebook, it is still the biggest and most active social media platform in the world with over 2 billion active users monthly(source: </a:t>
            </a:r>
            <a:r>
              <a:rPr lang="en-GB" sz="1100" u="sng" dirty="0">
                <a:latin typeface="Century Gothic" panose="020B0502020202020204" pitchFamily="34" charset="0"/>
                <a:hlinkClick r:id="rId4"/>
              </a:rPr>
              <a:t>Sprout Social</a:t>
            </a:r>
            <a:r>
              <a:rPr lang="en-GB" sz="1100" dirty="0">
                <a:latin typeface="Century Gothic" panose="020B0502020202020204" pitchFamily="34" charset="0"/>
              </a:rPr>
              <a:t>). Its one of the most versatile platforms allowing for a range of different types of posts from offers through to video based posts. </a:t>
            </a:r>
          </a:p>
          <a:p>
            <a:endParaRPr lang="en-GB" sz="1100" dirty="0">
              <a:latin typeface="Century Gothic" panose="020B0502020202020204" pitchFamily="34" charset="0"/>
            </a:endParaRPr>
          </a:p>
          <a:p>
            <a:r>
              <a:rPr lang="en-GB" sz="1100" dirty="0">
                <a:latin typeface="Century Gothic" panose="020B0502020202020204" pitchFamily="34" charset="0"/>
              </a:rPr>
              <a:t>Video is a massive part of engaging with people with your brand and building communities of loyal fans with over 8 billion video views a day (source: </a:t>
            </a:r>
            <a:r>
              <a:rPr lang="en-GB" sz="1100" u="sng" dirty="0">
                <a:latin typeface="Century Gothic" panose="020B0502020202020204" pitchFamily="34" charset="0"/>
                <a:hlinkClick r:id="rId5"/>
              </a:rPr>
              <a:t>DIGIDAY</a:t>
            </a:r>
            <a:r>
              <a:rPr lang="en-GB" sz="1100" dirty="0">
                <a:latin typeface="Century Gothic" panose="020B0502020202020204" pitchFamily="34" charset="0"/>
              </a:rPr>
              <a:t>). So, it is worth considering mixing up you posts regularly with video as a core part of your strategy when crafting your business and product pages.  </a:t>
            </a:r>
          </a:p>
          <a:p>
            <a:endParaRPr lang="en-GB" sz="1000" b="1" u="sng" dirty="0"/>
          </a:p>
        </p:txBody>
      </p:sp>
    </p:spTree>
    <p:extLst>
      <p:ext uri="{BB962C8B-B14F-4D97-AF65-F5344CB8AC3E}">
        <p14:creationId xmlns:p14="http://schemas.microsoft.com/office/powerpoint/2010/main" val="164764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928EE6A-40BB-1F46-B23B-3F2BA3F2B08B}"/>
              </a:ext>
            </a:extLst>
          </p:cNvPr>
          <p:cNvPicPr>
            <a:picLocks noChangeAspect="1"/>
          </p:cNvPicPr>
          <p:nvPr/>
        </p:nvPicPr>
        <p:blipFill>
          <a:blip r:embed="rId2"/>
          <a:stretch>
            <a:fillRect/>
          </a:stretch>
        </p:blipFill>
        <p:spPr>
          <a:xfrm>
            <a:off x="3606523" y="9864035"/>
            <a:ext cx="349151" cy="349151"/>
          </a:xfrm>
          <a:prstGeom prst="rect">
            <a:avLst/>
          </a:prstGeom>
        </p:spPr>
      </p:pic>
      <p:sp>
        <p:nvSpPr>
          <p:cNvPr id="71" name="Rectangle 70">
            <a:extLst>
              <a:ext uri="{FF2B5EF4-FFF2-40B4-BE49-F238E27FC236}">
                <a16:creationId xmlns:a16="http://schemas.microsoft.com/office/drawing/2014/main" id="{EA38E605-C9B2-B743-BD8E-966B761041B2}"/>
              </a:ext>
            </a:extLst>
          </p:cNvPr>
          <p:cNvSpPr/>
          <p:nvPr/>
        </p:nvSpPr>
        <p:spPr>
          <a:xfrm>
            <a:off x="2418575" y="4965013"/>
            <a:ext cx="4760640" cy="3987789"/>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336D504-C2A0-F24D-9309-A670F76DA7E3}"/>
              </a:ext>
            </a:extLst>
          </p:cNvPr>
          <p:cNvSpPr/>
          <p:nvPr/>
        </p:nvSpPr>
        <p:spPr>
          <a:xfrm>
            <a:off x="2445713" y="4989950"/>
            <a:ext cx="4708916" cy="393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99FC092-4307-4C42-BB82-6A6AEF435BCF}"/>
              </a:ext>
            </a:extLst>
          </p:cNvPr>
          <p:cNvSpPr/>
          <p:nvPr/>
        </p:nvSpPr>
        <p:spPr>
          <a:xfrm>
            <a:off x="2412569" y="664378"/>
            <a:ext cx="4766645" cy="3884067"/>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53E3B2B-BAE4-7E45-9253-B166F4AE9C11}"/>
              </a:ext>
            </a:extLst>
          </p:cNvPr>
          <p:cNvSpPr/>
          <p:nvPr/>
        </p:nvSpPr>
        <p:spPr>
          <a:xfrm>
            <a:off x="2441434" y="707920"/>
            <a:ext cx="4708916" cy="3793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2038B9-0296-8041-840A-4F7BE52DA5A3}"/>
              </a:ext>
            </a:extLst>
          </p:cNvPr>
          <p:cNvSpPr/>
          <p:nvPr/>
        </p:nvSpPr>
        <p:spPr>
          <a:xfrm>
            <a:off x="2640416" y="5094532"/>
            <a:ext cx="1008510" cy="990195"/>
          </a:xfrm>
          <a:prstGeom prst="rect">
            <a:avLst/>
          </a:prstGeom>
          <a:solidFill>
            <a:srgbClr val="436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A050F66-6E9B-A549-93E8-7AA7BDA8B435}"/>
              </a:ext>
            </a:extLst>
          </p:cNvPr>
          <p:cNvSpPr/>
          <p:nvPr/>
        </p:nvSpPr>
        <p:spPr>
          <a:xfrm>
            <a:off x="3162747" y="3268996"/>
            <a:ext cx="1943145" cy="118261"/>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B45451B-4493-354E-BBCB-30178E66A997}"/>
              </a:ext>
            </a:extLst>
          </p:cNvPr>
          <p:cNvSpPr/>
          <p:nvPr/>
        </p:nvSpPr>
        <p:spPr>
          <a:xfrm>
            <a:off x="3162747" y="3480526"/>
            <a:ext cx="1943145" cy="118261"/>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127968C-607D-0442-B961-21DC53DC1C83}"/>
              </a:ext>
            </a:extLst>
          </p:cNvPr>
          <p:cNvSpPr/>
          <p:nvPr/>
        </p:nvSpPr>
        <p:spPr>
          <a:xfrm>
            <a:off x="3162748" y="3801844"/>
            <a:ext cx="1020136" cy="118261"/>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0CF7A15-9D0C-914A-9B86-7ECF52B02F93}"/>
              </a:ext>
            </a:extLst>
          </p:cNvPr>
          <p:cNvSpPr/>
          <p:nvPr/>
        </p:nvSpPr>
        <p:spPr>
          <a:xfrm>
            <a:off x="3162746" y="2409535"/>
            <a:ext cx="2355766" cy="65640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5BD0D90-4CEF-9149-A68D-C31A9A5EB55E}"/>
              </a:ext>
            </a:extLst>
          </p:cNvPr>
          <p:cNvSpPr/>
          <p:nvPr/>
        </p:nvSpPr>
        <p:spPr>
          <a:xfrm>
            <a:off x="5667376" y="2404133"/>
            <a:ext cx="1381617" cy="98312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6CC3B83-1452-7C42-9DC2-33238136D8F7}"/>
              </a:ext>
            </a:extLst>
          </p:cNvPr>
          <p:cNvSpPr/>
          <p:nvPr/>
        </p:nvSpPr>
        <p:spPr>
          <a:xfrm>
            <a:off x="5667376" y="3481737"/>
            <a:ext cx="1381617" cy="438368"/>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7246700-2F26-5B47-AD9A-55FFB8A4411B}"/>
              </a:ext>
            </a:extLst>
          </p:cNvPr>
          <p:cNvSpPr/>
          <p:nvPr/>
        </p:nvSpPr>
        <p:spPr>
          <a:xfrm>
            <a:off x="2591293" y="826938"/>
            <a:ext cx="342655" cy="342972"/>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30E33AD-651D-7F48-A90F-E8ABAEF918FF}"/>
              </a:ext>
            </a:extLst>
          </p:cNvPr>
          <p:cNvSpPr/>
          <p:nvPr/>
        </p:nvSpPr>
        <p:spPr>
          <a:xfrm>
            <a:off x="3162745" y="664378"/>
            <a:ext cx="4016469" cy="1645275"/>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755D434B-BC94-BF4B-BB55-6718B68397B9}"/>
              </a:ext>
            </a:extLst>
          </p:cNvPr>
          <p:cNvPicPr>
            <a:picLocks noChangeAspect="1"/>
          </p:cNvPicPr>
          <p:nvPr/>
        </p:nvPicPr>
        <p:blipFill>
          <a:blip r:embed="rId3"/>
          <a:stretch>
            <a:fillRect/>
          </a:stretch>
        </p:blipFill>
        <p:spPr>
          <a:xfrm>
            <a:off x="4434693" y="1498632"/>
            <a:ext cx="1725461" cy="227035"/>
          </a:xfrm>
          <a:prstGeom prst="rect">
            <a:avLst/>
          </a:prstGeom>
        </p:spPr>
      </p:pic>
      <p:sp>
        <p:nvSpPr>
          <p:cNvPr id="62" name="Rectangle 61">
            <a:extLst>
              <a:ext uri="{FF2B5EF4-FFF2-40B4-BE49-F238E27FC236}">
                <a16:creationId xmlns:a16="http://schemas.microsoft.com/office/drawing/2014/main" id="{DC2D595B-65D7-5147-BC94-5E3DE7FAF335}"/>
              </a:ext>
            </a:extLst>
          </p:cNvPr>
          <p:cNvSpPr/>
          <p:nvPr/>
        </p:nvSpPr>
        <p:spPr>
          <a:xfrm>
            <a:off x="2653309" y="6298117"/>
            <a:ext cx="995618" cy="118260"/>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EF73564-FFBB-D948-80F8-00BEEB18D994}"/>
              </a:ext>
            </a:extLst>
          </p:cNvPr>
          <p:cNvSpPr/>
          <p:nvPr/>
        </p:nvSpPr>
        <p:spPr>
          <a:xfrm>
            <a:off x="2646862" y="6657570"/>
            <a:ext cx="721671" cy="1042490"/>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0DE7007-1D93-8E47-8F32-2C7882F03E88}"/>
              </a:ext>
            </a:extLst>
          </p:cNvPr>
          <p:cNvSpPr/>
          <p:nvPr/>
        </p:nvSpPr>
        <p:spPr>
          <a:xfrm>
            <a:off x="3822240" y="6884661"/>
            <a:ext cx="2003743" cy="468807"/>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78CE437-4164-2F4B-B8DE-C7F86549D9E6}"/>
              </a:ext>
            </a:extLst>
          </p:cNvPr>
          <p:cNvSpPr/>
          <p:nvPr/>
        </p:nvSpPr>
        <p:spPr>
          <a:xfrm>
            <a:off x="3822239" y="7491857"/>
            <a:ext cx="2003743" cy="957799"/>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EE62A8A-6E55-5A4A-B4F8-B7E81454160D}"/>
              </a:ext>
            </a:extLst>
          </p:cNvPr>
          <p:cNvSpPr/>
          <p:nvPr/>
        </p:nvSpPr>
        <p:spPr>
          <a:xfrm>
            <a:off x="3904728" y="7586773"/>
            <a:ext cx="349150" cy="349145"/>
          </a:xfrm>
          <a:prstGeom prst="rect">
            <a:avLst/>
          </a:prstGeom>
          <a:solidFill>
            <a:srgbClr val="436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A681E5F-FED0-784C-B372-12C998B602D3}"/>
              </a:ext>
            </a:extLst>
          </p:cNvPr>
          <p:cNvSpPr/>
          <p:nvPr/>
        </p:nvSpPr>
        <p:spPr>
          <a:xfrm>
            <a:off x="5995851" y="6866636"/>
            <a:ext cx="1064571" cy="249358"/>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C7E85F9-E8C0-524E-BB4B-CA5B9F20F571}"/>
              </a:ext>
            </a:extLst>
          </p:cNvPr>
          <p:cNvSpPr/>
          <p:nvPr/>
        </p:nvSpPr>
        <p:spPr>
          <a:xfrm>
            <a:off x="5995850" y="7293592"/>
            <a:ext cx="1064571" cy="773443"/>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CF26761-DDD8-F747-98F1-287D75A58C17}"/>
              </a:ext>
            </a:extLst>
          </p:cNvPr>
          <p:cNvSpPr/>
          <p:nvPr/>
        </p:nvSpPr>
        <p:spPr>
          <a:xfrm>
            <a:off x="5995850" y="8244633"/>
            <a:ext cx="1064571" cy="503295"/>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7429719-D679-5044-9192-5F7DAFC61D1E}"/>
              </a:ext>
            </a:extLst>
          </p:cNvPr>
          <p:cNvSpPr/>
          <p:nvPr/>
        </p:nvSpPr>
        <p:spPr>
          <a:xfrm>
            <a:off x="3804138" y="4965013"/>
            <a:ext cx="3363646" cy="1685941"/>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E0454DB-5BA1-064C-A788-DC7AB9DC26D6}"/>
              </a:ext>
            </a:extLst>
          </p:cNvPr>
          <p:cNvPicPr>
            <a:picLocks noChangeAspect="1"/>
          </p:cNvPicPr>
          <p:nvPr/>
        </p:nvPicPr>
        <p:blipFill>
          <a:blip r:embed="rId3"/>
          <a:stretch>
            <a:fillRect/>
          </a:stretch>
        </p:blipFill>
        <p:spPr>
          <a:xfrm>
            <a:off x="4590099" y="5698297"/>
            <a:ext cx="1684056" cy="221587"/>
          </a:xfrm>
          <a:prstGeom prst="rect">
            <a:avLst/>
          </a:prstGeom>
        </p:spPr>
      </p:pic>
      <p:sp>
        <p:nvSpPr>
          <p:cNvPr id="30" name="TextBox 29">
            <a:extLst>
              <a:ext uri="{FF2B5EF4-FFF2-40B4-BE49-F238E27FC236}">
                <a16:creationId xmlns:a16="http://schemas.microsoft.com/office/drawing/2014/main" id="{7B8B1A9F-F4AA-4CE5-9D0C-F1AA940D861B}"/>
              </a:ext>
            </a:extLst>
          </p:cNvPr>
          <p:cNvSpPr txBox="1"/>
          <p:nvPr/>
        </p:nvSpPr>
        <p:spPr>
          <a:xfrm>
            <a:off x="4533190" y="1060697"/>
            <a:ext cx="1797875"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1920 x 1080</a:t>
            </a:r>
          </a:p>
        </p:txBody>
      </p:sp>
      <p:sp>
        <p:nvSpPr>
          <p:cNvPr id="31" name="TextBox 30">
            <a:extLst>
              <a:ext uri="{FF2B5EF4-FFF2-40B4-BE49-F238E27FC236}">
                <a16:creationId xmlns:a16="http://schemas.microsoft.com/office/drawing/2014/main" id="{6317A64A-E4BC-42AE-8A03-7E3AE31613CA}"/>
              </a:ext>
            </a:extLst>
          </p:cNvPr>
          <p:cNvSpPr txBox="1"/>
          <p:nvPr/>
        </p:nvSpPr>
        <p:spPr>
          <a:xfrm>
            <a:off x="2172155" y="5121328"/>
            <a:ext cx="1797875" cy="923330"/>
          </a:xfrm>
          <a:prstGeom prst="rect">
            <a:avLst/>
          </a:prstGeom>
          <a:noFill/>
        </p:spPr>
        <p:txBody>
          <a:bodyPr wrap="square" rtlCol="0">
            <a:spAutoFit/>
          </a:bodyPr>
          <a:lstStyle/>
          <a:p>
            <a:pPr algn="ctr"/>
            <a:r>
              <a:rPr lang="en-GB" b="1" dirty="0">
                <a:solidFill>
                  <a:schemeClr val="bg1"/>
                </a:solidFill>
                <a:latin typeface="Century Gothic" panose="020B0502020202020204" pitchFamily="34" charset="0"/>
              </a:rPr>
              <a:t>180 </a:t>
            </a:r>
          </a:p>
          <a:p>
            <a:pPr algn="ctr"/>
            <a:r>
              <a:rPr lang="en-GB" b="1" dirty="0">
                <a:solidFill>
                  <a:schemeClr val="bg1"/>
                </a:solidFill>
                <a:latin typeface="Century Gothic" panose="020B0502020202020204" pitchFamily="34" charset="0"/>
              </a:rPr>
              <a:t>x </a:t>
            </a:r>
          </a:p>
          <a:p>
            <a:pPr algn="ctr"/>
            <a:r>
              <a:rPr lang="en-GB" b="1" dirty="0">
                <a:solidFill>
                  <a:schemeClr val="bg1"/>
                </a:solidFill>
                <a:latin typeface="Century Gothic" panose="020B0502020202020204" pitchFamily="34" charset="0"/>
              </a:rPr>
              <a:t>180</a:t>
            </a:r>
          </a:p>
        </p:txBody>
      </p:sp>
      <p:sp>
        <p:nvSpPr>
          <p:cNvPr id="32" name="TextBox 31">
            <a:extLst>
              <a:ext uri="{FF2B5EF4-FFF2-40B4-BE49-F238E27FC236}">
                <a16:creationId xmlns:a16="http://schemas.microsoft.com/office/drawing/2014/main" id="{B152A981-0AA6-4D65-A9A1-143CB1C6BA4D}"/>
              </a:ext>
            </a:extLst>
          </p:cNvPr>
          <p:cNvSpPr txBox="1"/>
          <p:nvPr/>
        </p:nvSpPr>
        <p:spPr>
          <a:xfrm>
            <a:off x="4795892" y="6075852"/>
            <a:ext cx="1797875"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820 x 312</a:t>
            </a:r>
          </a:p>
        </p:txBody>
      </p:sp>
      <p:sp>
        <p:nvSpPr>
          <p:cNvPr id="33" name="TextBox 32">
            <a:extLst>
              <a:ext uri="{FF2B5EF4-FFF2-40B4-BE49-F238E27FC236}">
                <a16:creationId xmlns:a16="http://schemas.microsoft.com/office/drawing/2014/main" id="{CDE26D10-1622-4389-B4AD-AACFE022D064}"/>
              </a:ext>
            </a:extLst>
          </p:cNvPr>
          <p:cNvSpPr txBox="1"/>
          <p:nvPr/>
        </p:nvSpPr>
        <p:spPr>
          <a:xfrm>
            <a:off x="179213" y="1430029"/>
            <a:ext cx="1858159" cy="348251"/>
          </a:xfrm>
          <a:prstGeom prst="rect">
            <a:avLst/>
          </a:prstGeom>
          <a:solidFill>
            <a:srgbClr val="4367B2"/>
          </a:solidFill>
        </p:spPr>
        <p:txBody>
          <a:bodyPr wrap="square" rtlCol="0">
            <a:spAutoFit/>
          </a:bodyPr>
          <a:lstStyle/>
          <a:p>
            <a:endParaRPr lang="en-GB" dirty="0"/>
          </a:p>
        </p:txBody>
      </p:sp>
      <p:sp>
        <p:nvSpPr>
          <p:cNvPr id="34" name="TextBox 33">
            <a:extLst>
              <a:ext uri="{FF2B5EF4-FFF2-40B4-BE49-F238E27FC236}">
                <a16:creationId xmlns:a16="http://schemas.microsoft.com/office/drawing/2014/main" id="{1C473007-426D-4972-9B87-98E910FB514A}"/>
              </a:ext>
            </a:extLst>
          </p:cNvPr>
          <p:cNvSpPr txBox="1"/>
          <p:nvPr/>
        </p:nvSpPr>
        <p:spPr>
          <a:xfrm>
            <a:off x="216939" y="4952088"/>
            <a:ext cx="1858159" cy="348251"/>
          </a:xfrm>
          <a:prstGeom prst="rect">
            <a:avLst/>
          </a:prstGeom>
          <a:solidFill>
            <a:srgbClr val="4367B2"/>
          </a:solidFill>
        </p:spPr>
        <p:txBody>
          <a:bodyPr wrap="square" rtlCol="0">
            <a:spAutoFit/>
          </a:bodyPr>
          <a:lstStyle/>
          <a:p>
            <a:endParaRPr lang="en-GB" dirty="0"/>
          </a:p>
        </p:txBody>
      </p:sp>
      <p:sp>
        <p:nvSpPr>
          <p:cNvPr id="2" name="TextBox 1">
            <a:extLst>
              <a:ext uri="{FF2B5EF4-FFF2-40B4-BE49-F238E27FC236}">
                <a16:creationId xmlns:a16="http://schemas.microsoft.com/office/drawing/2014/main" id="{899E5342-7981-456F-9166-EDEFC7F846E8}"/>
              </a:ext>
            </a:extLst>
          </p:cNvPr>
          <p:cNvSpPr txBox="1"/>
          <p:nvPr/>
        </p:nvSpPr>
        <p:spPr>
          <a:xfrm>
            <a:off x="150487" y="1381965"/>
            <a:ext cx="1795048"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Event Image: </a:t>
            </a:r>
          </a:p>
          <a:p>
            <a:r>
              <a:rPr lang="en-GB" sz="1100" b="1" dirty="0">
                <a:solidFill>
                  <a:schemeClr val="bg1"/>
                </a:solidFill>
                <a:latin typeface="Century Gothic" panose="020B0502020202020204" pitchFamily="34" charset="0"/>
              </a:rPr>
              <a:t>1920 x 1080 px</a:t>
            </a:r>
          </a:p>
        </p:txBody>
      </p:sp>
      <p:sp>
        <p:nvSpPr>
          <p:cNvPr id="36" name="TextBox 35">
            <a:extLst>
              <a:ext uri="{FF2B5EF4-FFF2-40B4-BE49-F238E27FC236}">
                <a16:creationId xmlns:a16="http://schemas.microsoft.com/office/drawing/2014/main" id="{A2AA47E1-A84A-48F4-960A-3F573240AB34}"/>
              </a:ext>
            </a:extLst>
          </p:cNvPr>
          <p:cNvSpPr txBox="1"/>
          <p:nvPr/>
        </p:nvSpPr>
        <p:spPr>
          <a:xfrm>
            <a:off x="168448" y="4906929"/>
            <a:ext cx="1795048"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Business page profile: </a:t>
            </a:r>
          </a:p>
          <a:p>
            <a:r>
              <a:rPr lang="en-GB" sz="1100" b="1" dirty="0">
                <a:solidFill>
                  <a:schemeClr val="bg1"/>
                </a:solidFill>
                <a:latin typeface="Century Gothic" panose="020B0502020202020204" pitchFamily="34" charset="0"/>
              </a:rPr>
              <a:t>180 x 180 px</a:t>
            </a:r>
          </a:p>
        </p:txBody>
      </p:sp>
      <p:sp>
        <p:nvSpPr>
          <p:cNvPr id="37" name="TextBox 36">
            <a:extLst>
              <a:ext uri="{FF2B5EF4-FFF2-40B4-BE49-F238E27FC236}">
                <a16:creationId xmlns:a16="http://schemas.microsoft.com/office/drawing/2014/main" id="{EF15AB56-7BB5-47DA-A99A-FD69ADCC7851}"/>
              </a:ext>
            </a:extLst>
          </p:cNvPr>
          <p:cNvSpPr txBox="1"/>
          <p:nvPr/>
        </p:nvSpPr>
        <p:spPr>
          <a:xfrm>
            <a:off x="189480" y="8162031"/>
            <a:ext cx="1858159" cy="348251"/>
          </a:xfrm>
          <a:prstGeom prst="rect">
            <a:avLst/>
          </a:prstGeom>
          <a:solidFill>
            <a:srgbClr val="4367B2"/>
          </a:solidFill>
        </p:spPr>
        <p:txBody>
          <a:bodyPr wrap="square" rtlCol="0">
            <a:spAutoFit/>
          </a:bodyPr>
          <a:lstStyle/>
          <a:p>
            <a:endParaRPr lang="en-GB" dirty="0"/>
          </a:p>
        </p:txBody>
      </p:sp>
      <p:sp>
        <p:nvSpPr>
          <p:cNvPr id="38" name="TextBox 37">
            <a:extLst>
              <a:ext uri="{FF2B5EF4-FFF2-40B4-BE49-F238E27FC236}">
                <a16:creationId xmlns:a16="http://schemas.microsoft.com/office/drawing/2014/main" id="{FA7B1854-7028-47AD-844C-EAE8441DCC54}"/>
              </a:ext>
            </a:extLst>
          </p:cNvPr>
          <p:cNvSpPr txBox="1"/>
          <p:nvPr/>
        </p:nvSpPr>
        <p:spPr>
          <a:xfrm>
            <a:off x="168448" y="8115492"/>
            <a:ext cx="1795048"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Business page cover: </a:t>
            </a:r>
          </a:p>
          <a:p>
            <a:r>
              <a:rPr lang="en-GB" sz="1100" b="1" dirty="0">
                <a:solidFill>
                  <a:schemeClr val="bg1"/>
                </a:solidFill>
                <a:latin typeface="Century Gothic" panose="020B0502020202020204" pitchFamily="34" charset="0"/>
              </a:rPr>
              <a:t>820 x 312 px</a:t>
            </a:r>
          </a:p>
        </p:txBody>
      </p:sp>
      <p:sp>
        <p:nvSpPr>
          <p:cNvPr id="3" name="TextBox 2">
            <a:extLst>
              <a:ext uri="{FF2B5EF4-FFF2-40B4-BE49-F238E27FC236}">
                <a16:creationId xmlns:a16="http://schemas.microsoft.com/office/drawing/2014/main" id="{FC101CE1-F380-49D4-9745-EBA721618EA8}"/>
              </a:ext>
            </a:extLst>
          </p:cNvPr>
          <p:cNvSpPr txBox="1"/>
          <p:nvPr/>
        </p:nvSpPr>
        <p:spPr>
          <a:xfrm>
            <a:off x="171140" y="1931882"/>
            <a:ext cx="2067597" cy="1323439"/>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Facebook scales image to minimum dimensions of 470 x 174 px</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Will display in feed at </a:t>
            </a:r>
          </a:p>
          <a:p>
            <a:r>
              <a:rPr lang="en-GB" sz="1000" dirty="0">
                <a:latin typeface="Century Gothic" panose="020B0502020202020204" pitchFamily="34" charset="0"/>
              </a:rPr>
              <a:t>     470 x 174</a:t>
            </a:r>
          </a:p>
        </p:txBody>
      </p:sp>
      <p:sp>
        <p:nvSpPr>
          <p:cNvPr id="40" name="TextBox 39">
            <a:extLst>
              <a:ext uri="{FF2B5EF4-FFF2-40B4-BE49-F238E27FC236}">
                <a16:creationId xmlns:a16="http://schemas.microsoft.com/office/drawing/2014/main" id="{8102E45B-620A-4164-9C7C-A2720203D4F5}"/>
              </a:ext>
            </a:extLst>
          </p:cNvPr>
          <p:cNvSpPr txBox="1"/>
          <p:nvPr/>
        </p:nvSpPr>
        <p:spPr>
          <a:xfrm>
            <a:off x="148300" y="5472962"/>
            <a:ext cx="2067597" cy="2685351"/>
          </a:xfrm>
          <a:prstGeom prst="rect">
            <a:avLst/>
          </a:prstGeom>
          <a:noFill/>
        </p:spPr>
        <p:txBody>
          <a:bodyPr wrap="square" rtlCol="0">
            <a:spAutoFit/>
          </a:bodyPr>
          <a:lstStyle/>
          <a:p>
            <a:r>
              <a:rPr lang="en-GB" sz="1050" dirty="0">
                <a:latin typeface="Century Gothic" panose="020B0502020202020204" pitchFamily="34" charset="0"/>
              </a:rPr>
              <a:t>Image Guidelines</a:t>
            </a:r>
          </a:p>
          <a:p>
            <a:endParaRPr lang="en-GB" sz="1050" dirty="0">
              <a:latin typeface="Century Gothic" panose="020B0502020202020204" pitchFamily="34" charset="0"/>
            </a:endParaRPr>
          </a:p>
          <a:p>
            <a:pPr marL="171450" indent="-171450">
              <a:buFont typeface="Arial" panose="020B0604020202020204" pitchFamily="34" charset="0"/>
              <a:buChar char="•"/>
            </a:pPr>
            <a:r>
              <a:rPr lang="en-GB" sz="1050" dirty="0">
                <a:latin typeface="Century Gothic" panose="020B0502020202020204" pitchFamily="34" charset="0"/>
              </a:rPr>
              <a:t>Should be at least 180 x 180 pixels</a:t>
            </a:r>
          </a:p>
          <a:p>
            <a:pPr marL="171450" indent="-171450">
              <a:buFont typeface="Arial" panose="020B0604020202020204" pitchFamily="34" charset="0"/>
              <a:buChar char="•"/>
            </a:pPr>
            <a:r>
              <a:rPr lang="en-GB" sz="1050" dirty="0">
                <a:latin typeface="Century Gothic" panose="020B0502020202020204" pitchFamily="34" charset="0"/>
              </a:rPr>
              <a:t>Appears on page as 170 x 170 px for desktop. </a:t>
            </a:r>
          </a:p>
          <a:p>
            <a:pPr marL="171450" indent="-171450">
              <a:buFont typeface="Arial" panose="020B0604020202020204" pitchFamily="34" charset="0"/>
              <a:buChar char="•"/>
            </a:pPr>
            <a:r>
              <a:rPr lang="en-GB" sz="1050" dirty="0">
                <a:latin typeface="Century Gothic" panose="020B0502020202020204" pitchFamily="34" charset="0"/>
              </a:rPr>
              <a:t>Appears on page as 128 x 128 px for smartphones. </a:t>
            </a:r>
          </a:p>
          <a:p>
            <a:pPr marL="171450" indent="-171450">
              <a:buFont typeface="Arial" panose="020B0604020202020204" pitchFamily="34" charset="0"/>
              <a:buChar char="•"/>
            </a:pPr>
            <a:r>
              <a:rPr lang="en-GB" sz="1050" dirty="0">
                <a:latin typeface="Century Gothic" panose="020B0502020202020204" pitchFamily="34" charset="0"/>
              </a:rPr>
              <a:t>Appears on page as 36 x 36 px on feature phones. </a:t>
            </a:r>
          </a:p>
          <a:p>
            <a:pPr marL="171450" indent="-171450">
              <a:buFont typeface="Arial" panose="020B0604020202020204" pitchFamily="34" charset="0"/>
              <a:buChar char="•"/>
            </a:pPr>
            <a:r>
              <a:rPr lang="en-GB" sz="1050" dirty="0">
                <a:latin typeface="Century Gothic" panose="020B0502020202020204" pitchFamily="34" charset="0"/>
              </a:rPr>
              <a:t>Photo thumbnail appears throughout Facebook as 32 x 32.</a:t>
            </a:r>
          </a:p>
          <a:p>
            <a:pPr marL="171450" indent="-171450">
              <a:buFont typeface="Arial" panose="020B0604020202020204" pitchFamily="34" charset="0"/>
              <a:buChar char="•"/>
            </a:pPr>
            <a:r>
              <a:rPr lang="en-GB" sz="1050" dirty="0">
                <a:latin typeface="Century Gothic" panose="020B0502020202020204" pitchFamily="34" charset="0"/>
              </a:rPr>
              <a:t>Business page images are cropped into a square fit. </a:t>
            </a:r>
          </a:p>
          <a:p>
            <a:pPr marL="171450" indent="-171450">
              <a:buFont typeface="Arial" panose="020B0604020202020204" pitchFamily="34" charset="0"/>
              <a:buChar char="•"/>
            </a:pPr>
            <a:endParaRPr lang="en-GB" sz="1100" dirty="0">
              <a:latin typeface="Century Gothic" panose="020B0502020202020204" pitchFamily="34" charset="0"/>
            </a:endParaRPr>
          </a:p>
        </p:txBody>
      </p:sp>
    </p:spTree>
    <p:extLst>
      <p:ext uri="{BB962C8B-B14F-4D97-AF65-F5344CB8AC3E}">
        <p14:creationId xmlns:p14="http://schemas.microsoft.com/office/powerpoint/2010/main" val="214711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7E1D98C3-4E61-7044-BA45-BAE3E47EC4DA}"/>
              </a:ext>
            </a:extLst>
          </p:cNvPr>
          <p:cNvPicPr>
            <a:picLocks noChangeAspect="1"/>
          </p:cNvPicPr>
          <p:nvPr/>
        </p:nvPicPr>
        <p:blipFill>
          <a:blip r:embed="rId2"/>
          <a:stretch>
            <a:fillRect/>
          </a:stretch>
        </p:blipFill>
        <p:spPr>
          <a:xfrm>
            <a:off x="-1853757" y="3237184"/>
            <a:ext cx="764763" cy="100627"/>
          </a:xfrm>
          <a:prstGeom prst="rect">
            <a:avLst/>
          </a:prstGeom>
        </p:spPr>
      </p:pic>
      <p:pic>
        <p:nvPicPr>
          <p:cNvPr id="11" name="Picture 10">
            <a:extLst>
              <a:ext uri="{FF2B5EF4-FFF2-40B4-BE49-F238E27FC236}">
                <a16:creationId xmlns:a16="http://schemas.microsoft.com/office/drawing/2014/main" id="{F1A28469-1695-E940-BEC0-8221FB28E3FA}"/>
              </a:ext>
            </a:extLst>
          </p:cNvPr>
          <p:cNvPicPr>
            <a:picLocks noChangeAspect="1"/>
          </p:cNvPicPr>
          <p:nvPr/>
        </p:nvPicPr>
        <p:blipFill>
          <a:blip r:embed="rId3"/>
          <a:stretch>
            <a:fillRect/>
          </a:stretch>
        </p:blipFill>
        <p:spPr>
          <a:xfrm>
            <a:off x="3614963" y="9868756"/>
            <a:ext cx="358022" cy="358022"/>
          </a:xfrm>
          <a:prstGeom prst="rect">
            <a:avLst/>
          </a:prstGeom>
        </p:spPr>
      </p:pic>
      <p:sp>
        <p:nvSpPr>
          <p:cNvPr id="24" name="Rectangle 23">
            <a:extLst>
              <a:ext uri="{FF2B5EF4-FFF2-40B4-BE49-F238E27FC236}">
                <a16:creationId xmlns:a16="http://schemas.microsoft.com/office/drawing/2014/main" id="{93446A41-F28E-FA49-BEFD-75EF07267A96}"/>
              </a:ext>
            </a:extLst>
          </p:cNvPr>
          <p:cNvSpPr/>
          <p:nvPr/>
        </p:nvSpPr>
        <p:spPr>
          <a:xfrm>
            <a:off x="1846937" y="2980489"/>
            <a:ext cx="3986936" cy="1397710"/>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D6C1EE-B3DA-1E48-B994-C144E6BCE785}"/>
              </a:ext>
            </a:extLst>
          </p:cNvPr>
          <p:cNvSpPr/>
          <p:nvPr/>
        </p:nvSpPr>
        <p:spPr>
          <a:xfrm>
            <a:off x="2314602" y="4721294"/>
            <a:ext cx="857281" cy="91636"/>
          </a:xfrm>
          <a:prstGeom prst="rect">
            <a:avLst/>
          </a:prstGeom>
          <a:solidFill>
            <a:srgbClr val="03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C7A7F23-75C1-BD4B-9536-A0C82F715DA3}"/>
              </a:ext>
            </a:extLst>
          </p:cNvPr>
          <p:cNvPicPr>
            <a:picLocks noChangeAspect="1"/>
          </p:cNvPicPr>
          <p:nvPr/>
        </p:nvPicPr>
        <p:blipFill>
          <a:blip r:embed="rId2"/>
          <a:stretch>
            <a:fillRect/>
          </a:stretch>
        </p:blipFill>
        <p:spPr>
          <a:xfrm>
            <a:off x="3777827" y="3682951"/>
            <a:ext cx="764763" cy="100627"/>
          </a:xfrm>
          <a:prstGeom prst="rect">
            <a:avLst/>
          </a:prstGeom>
        </p:spPr>
      </p:pic>
      <p:sp>
        <p:nvSpPr>
          <p:cNvPr id="20" name="Rectangle 19">
            <a:extLst>
              <a:ext uri="{FF2B5EF4-FFF2-40B4-BE49-F238E27FC236}">
                <a16:creationId xmlns:a16="http://schemas.microsoft.com/office/drawing/2014/main" id="{C9C104B2-5AB5-B148-B4D0-0074593C86D5}"/>
              </a:ext>
            </a:extLst>
          </p:cNvPr>
          <p:cNvSpPr/>
          <p:nvPr/>
        </p:nvSpPr>
        <p:spPr>
          <a:xfrm>
            <a:off x="2314601" y="4721294"/>
            <a:ext cx="857281" cy="91636"/>
          </a:xfrm>
          <a:prstGeom prst="rect">
            <a:avLst/>
          </a:prstGeom>
          <a:solidFill>
            <a:srgbClr val="03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2B5390-3B4E-D847-88CE-7A43B01D843D}"/>
              </a:ext>
            </a:extLst>
          </p:cNvPr>
          <p:cNvSpPr/>
          <p:nvPr/>
        </p:nvSpPr>
        <p:spPr>
          <a:xfrm>
            <a:off x="2314601" y="5099931"/>
            <a:ext cx="565736" cy="91600"/>
          </a:xfrm>
          <a:prstGeom prst="rect">
            <a:avLst/>
          </a:prstGeom>
          <a:solidFill>
            <a:srgbClr val="03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7129AE-C448-7D4E-BB19-BC5E7CC9BC60}"/>
              </a:ext>
            </a:extLst>
          </p:cNvPr>
          <p:cNvSpPr/>
          <p:nvPr/>
        </p:nvSpPr>
        <p:spPr>
          <a:xfrm>
            <a:off x="2314600" y="4913713"/>
            <a:ext cx="857281" cy="91636"/>
          </a:xfrm>
          <a:prstGeom prst="rect">
            <a:avLst/>
          </a:prstGeom>
          <a:solidFill>
            <a:srgbClr val="03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4CA505-B395-FA43-A908-AF15D91F37BD}"/>
              </a:ext>
            </a:extLst>
          </p:cNvPr>
          <p:cNvSpPr/>
          <p:nvPr/>
        </p:nvSpPr>
        <p:spPr>
          <a:xfrm>
            <a:off x="3890468" y="5790013"/>
            <a:ext cx="1593368" cy="84670"/>
          </a:xfrm>
          <a:prstGeom prst="rect">
            <a:avLst/>
          </a:prstGeom>
          <a:solidFill>
            <a:srgbClr val="03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87D8ABA-627D-BD43-8A40-1B3C7B2C4B58}"/>
              </a:ext>
            </a:extLst>
          </p:cNvPr>
          <p:cNvSpPr/>
          <p:nvPr/>
        </p:nvSpPr>
        <p:spPr>
          <a:xfrm>
            <a:off x="3890468" y="5980442"/>
            <a:ext cx="1421918" cy="84648"/>
          </a:xfrm>
          <a:prstGeom prst="rect">
            <a:avLst/>
          </a:prstGeom>
          <a:solidFill>
            <a:srgbClr val="03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0E34B84-7F0F-6B4E-9C61-D2E66D081076}"/>
              </a:ext>
            </a:extLst>
          </p:cNvPr>
          <p:cNvSpPr/>
          <p:nvPr/>
        </p:nvSpPr>
        <p:spPr>
          <a:xfrm>
            <a:off x="3890468" y="6170849"/>
            <a:ext cx="926618" cy="84648"/>
          </a:xfrm>
          <a:prstGeom prst="rect">
            <a:avLst/>
          </a:prstGeom>
          <a:solidFill>
            <a:srgbClr val="03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EDF279A-51EC-EE4E-8EE5-7D3B1FA7F2D2}"/>
              </a:ext>
            </a:extLst>
          </p:cNvPr>
          <p:cNvSpPr/>
          <p:nvPr/>
        </p:nvSpPr>
        <p:spPr>
          <a:xfrm>
            <a:off x="3465593" y="4734381"/>
            <a:ext cx="286506" cy="286506"/>
          </a:xfrm>
          <a:prstGeom prst="ellipse">
            <a:avLst/>
          </a:prstGeom>
          <a:solidFill>
            <a:srgbClr val="03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33DC3C03-89AB-024B-9E4D-AAF152891CC1}"/>
              </a:ext>
            </a:extLst>
          </p:cNvPr>
          <p:cNvSpPr/>
          <p:nvPr/>
        </p:nvSpPr>
        <p:spPr>
          <a:xfrm>
            <a:off x="3465593" y="5778584"/>
            <a:ext cx="286506" cy="286506"/>
          </a:xfrm>
          <a:prstGeom prst="ellipse">
            <a:avLst/>
          </a:prstGeom>
          <a:solidFill>
            <a:srgbClr val="03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52A8FD9-96A6-CB41-92F0-D9B1C933398A}"/>
              </a:ext>
            </a:extLst>
          </p:cNvPr>
          <p:cNvSpPr/>
          <p:nvPr/>
        </p:nvSpPr>
        <p:spPr>
          <a:xfrm>
            <a:off x="3890468" y="4720412"/>
            <a:ext cx="1593368" cy="792390"/>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1B8320A0-3E02-4B4D-B0E1-71280D934943}"/>
              </a:ext>
            </a:extLst>
          </p:cNvPr>
          <p:cNvPicPr>
            <a:picLocks noChangeAspect="1"/>
          </p:cNvPicPr>
          <p:nvPr/>
        </p:nvPicPr>
        <p:blipFill>
          <a:blip r:embed="rId2"/>
          <a:stretch>
            <a:fillRect/>
          </a:stretch>
        </p:blipFill>
        <p:spPr>
          <a:xfrm>
            <a:off x="4300166" y="5087530"/>
            <a:ext cx="764763" cy="100627"/>
          </a:xfrm>
          <a:prstGeom prst="rect">
            <a:avLst/>
          </a:prstGeom>
        </p:spPr>
      </p:pic>
      <p:sp>
        <p:nvSpPr>
          <p:cNvPr id="38" name="Oval 37">
            <a:extLst>
              <a:ext uri="{FF2B5EF4-FFF2-40B4-BE49-F238E27FC236}">
                <a16:creationId xmlns:a16="http://schemas.microsoft.com/office/drawing/2014/main" id="{F3A21EF0-A743-134F-902A-A614038B5D7D}"/>
              </a:ext>
            </a:extLst>
          </p:cNvPr>
          <p:cNvSpPr/>
          <p:nvPr/>
        </p:nvSpPr>
        <p:spPr>
          <a:xfrm>
            <a:off x="2283672" y="3682950"/>
            <a:ext cx="919136" cy="919136"/>
          </a:xfrm>
          <a:prstGeom prst="ellipse">
            <a:avLst/>
          </a:prstGeom>
          <a:solidFill>
            <a:srgbClr val="F5F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47FF2519-CDB5-C142-9A4C-00081987ABDA}"/>
              </a:ext>
            </a:extLst>
          </p:cNvPr>
          <p:cNvPicPr>
            <a:picLocks noChangeAspect="1"/>
          </p:cNvPicPr>
          <p:nvPr/>
        </p:nvPicPr>
        <p:blipFill>
          <a:blip r:embed="rId4"/>
          <a:stretch>
            <a:fillRect/>
          </a:stretch>
        </p:blipFill>
        <p:spPr>
          <a:xfrm>
            <a:off x="2441604" y="3875148"/>
            <a:ext cx="603271" cy="232785"/>
          </a:xfrm>
          <a:prstGeom prst="rect">
            <a:avLst/>
          </a:prstGeom>
        </p:spPr>
      </p:pic>
      <p:sp>
        <p:nvSpPr>
          <p:cNvPr id="23" name="TextBox 22">
            <a:extLst>
              <a:ext uri="{FF2B5EF4-FFF2-40B4-BE49-F238E27FC236}">
                <a16:creationId xmlns:a16="http://schemas.microsoft.com/office/drawing/2014/main" id="{909AD28A-5227-40CC-A6F2-49238E0212E8}"/>
              </a:ext>
            </a:extLst>
          </p:cNvPr>
          <p:cNvSpPr txBox="1"/>
          <p:nvPr/>
        </p:nvSpPr>
        <p:spPr>
          <a:xfrm>
            <a:off x="2303870" y="4151025"/>
            <a:ext cx="1797875" cy="569387"/>
          </a:xfrm>
          <a:prstGeom prst="rect">
            <a:avLst/>
          </a:prstGeom>
          <a:noFill/>
        </p:spPr>
        <p:txBody>
          <a:bodyPr wrap="square" rtlCol="0">
            <a:spAutoFit/>
          </a:bodyPr>
          <a:lstStyle/>
          <a:p>
            <a:r>
              <a:rPr lang="en-GB" sz="1200" b="1" dirty="0">
                <a:latin typeface="Century Gothic" panose="020B0502020202020204" pitchFamily="34" charset="0"/>
              </a:rPr>
              <a:t>400 x 400 </a:t>
            </a:r>
          </a:p>
          <a:p>
            <a:endParaRPr lang="en-GB" sz="950" b="1" dirty="0">
              <a:latin typeface="Century Gothic" panose="020B0502020202020204" pitchFamily="34" charset="0"/>
            </a:endParaRPr>
          </a:p>
          <a:p>
            <a:endParaRPr lang="en-GB" sz="950" b="1" dirty="0">
              <a:latin typeface="Century Gothic" panose="020B0502020202020204" pitchFamily="34" charset="0"/>
            </a:endParaRPr>
          </a:p>
        </p:txBody>
      </p:sp>
      <p:sp>
        <p:nvSpPr>
          <p:cNvPr id="26" name="Rectangle 25">
            <a:extLst>
              <a:ext uri="{FF2B5EF4-FFF2-40B4-BE49-F238E27FC236}">
                <a16:creationId xmlns:a16="http://schemas.microsoft.com/office/drawing/2014/main" id="{A83907A5-E0EF-4E05-A75B-405BE3A47B72}"/>
              </a:ext>
            </a:extLst>
          </p:cNvPr>
          <p:cNvSpPr/>
          <p:nvPr/>
        </p:nvSpPr>
        <p:spPr>
          <a:xfrm>
            <a:off x="3210801" y="3193091"/>
            <a:ext cx="1351652" cy="369332"/>
          </a:xfrm>
          <a:prstGeom prst="rect">
            <a:avLst/>
          </a:prstGeom>
        </p:spPr>
        <p:txBody>
          <a:bodyPr wrap="none">
            <a:spAutoFit/>
          </a:bodyPr>
          <a:lstStyle/>
          <a:p>
            <a:r>
              <a:rPr lang="en-GB" b="1" dirty="0">
                <a:solidFill>
                  <a:schemeClr val="bg1"/>
                </a:solidFill>
                <a:latin typeface="Century Gothic" panose="020B0502020202020204" pitchFamily="34" charset="0"/>
              </a:rPr>
              <a:t>1500 x 500</a:t>
            </a:r>
          </a:p>
        </p:txBody>
      </p:sp>
      <p:sp>
        <p:nvSpPr>
          <p:cNvPr id="27" name="Rectangle 26">
            <a:extLst>
              <a:ext uri="{FF2B5EF4-FFF2-40B4-BE49-F238E27FC236}">
                <a16:creationId xmlns:a16="http://schemas.microsoft.com/office/drawing/2014/main" id="{05FDEFC3-0C8B-4803-88AF-1158C4DCC653}"/>
              </a:ext>
            </a:extLst>
          </p:cNvPr>
          <p:cNvSpPr/>
          <p:nvPr/>
        </p:nvSpPr>
        <p:spPr>
          <a:xfrm>
            <a:off x="4071642" y="4737318"/>
            <a:ext cx="1221809" cy="369332"/>
          </a:xfrm>
          <a:prstGeom prst="rect">
            <a:avLst/>
          </a:prstGeom>
        </p:spPr>
        <p:txBody>
          <a:bodyPr wrap="none">
            <a:spAutoFit/>
          </a:bodyPr>
          <a:lstStyle/>
          <a:p>
            <a:r>
              <a:rPr lang="en-GB" b="1" dirty="0">
                <a:solidFill>
                  <a:schemeClr val="bg1"/>
                </a:solidFill>
                <a:latin typeface="Century Gothic" panose="020B0502020202020204" pitchFamily="34" charset="0"/>
              </a:rPr>
              <a:t>440 x 220</a:t>
            </a:r>
          </a:p>
        </p:txBody>
      </p:sp>
      <p:sp>
        <p:nvSpPr>
          <p:cNvPr id="4" name="TextBox 3">
            <a:extLst>
              <a:ext uri="{FF2B5EF4-FFF2-40B4-BE49-F238E27FC236}">
                <a16:creationId xmlns:a16="http://schemas.microsoft.com/office/drawing/2014/main" id="{B608797C-BB13-43CE-8E33-0DE12F07BE79}"/>
              </a:ext>
            </a:extLst>
          </p:cNvPr>
          <p:cNvSpPr txBox="1"/>
          <p:nvPr/>
        </p:nvSpPr>
        <p:spPr>
          <a:xfrm>
            <a:off x="126889" y="3390552"/>
            <a:ext cx="1574196" cy="430887"/>
          </a:xfrm>
          <a:prstGeom prst="rect">
            <a:avLst/>
          </a:prstGeom>
          <a:solidFill>
            <a:srgbClr val="03AEF0"/>
          </a:solidFill>
        </p:spPr>
        <p:txBody>
          <a:bodyPr wrap="square" rtlCol="0">
            <a:spAutoFit/>
          </a:bodyPr>
          <a:lstStyle/>
          <a:p>
            <a:r>
              <a:rPr lang="en-GB" sz="1100" b="1" dirty="0">
                <a:solidFill>
                  <a:schemeClr val="bg1"/>
                </a:solidFill>
                <a:latin typeface="Century Gothic" panose="020B0502020202020204" pitchFamily="34" charset="0"/>
              </a:rPr>
              <a:t>Header Photo: </a:t>
            </a:r>
          </a:p>
          <a:p>
            <a:r>
              <a:rPr lang="en-GB" sz="1100" b="1" dirty="0">
                <a:solidFill>
                  <a:schemeClr val="bg1"/>
                </a:solidFill>
                <a:latin typeface="Century Gothic" panose="020B0502020202020204" pitchFamily="34" charset="0"/>
              </a:rPr>
              <a:t>1500 x 500</a:t>
            </a:r>
          </a:p>
        </p:txBody>
      </p:sp>
      <p:sp>
        <p:nvSpPr>
          <p:cNvPr id="28" name="TextBox 27">
            <a:extLst>
              <a:ext uri="{FF2B5EF4-FFF2-40B4-BE49-F238E27FC236}">
                <a16:creationId xmlns:a16="http://schemas.microsoft.com/office/drawing/2014/main" id="{B5EDC173-9352-444F-8A91-920F531ECA3D}"/>
              </a:ext>
            </a:extLst>
          </p:cNvPr>
          <p:cNvSpPr txBox="1"/>
          <p:nvPr/>
        </p:nvSpPr>
        <p:spPr>
          <a:xfrm>
            <a:off x="192126" y="5356970"/>
            <a:ext cx="1491624" cy="430887"/>
          </a:xfrm>
          <a:prstGeom prst="rect">
            <a:avLst/>
          </a:prstGeom>
          <a:solidFill>
            <a:srgbClr val="03AEF0"/>
          </a:solidFill>
        </p:spPr>
        <p:txBody>
          <a:bodyPr wrap="square" rtlCol="0">
            <a:spAutoFit/>
          </a:bodyPr>
          <a:lstStyle/>
          <a:p>
            <a:r>
              <a:rPr lang="en-GB" sz="1100" b="1" dirty="0">
                <a:solidFill>
                  <a:schemeClr val="bg1"/>
                </a:solidFill>
                <a:latin typeface="Century Gothic" panose="020B0502020202020204" pitchFamily="34" charset="0"/>
              </a:rPr>
              <a:t>Profile Photo: </a:t>
            </a:r>
          </a:p>
          <a:p>
            <a:r>
              <a:rPr lang="en-GB" sz="1100" b="1" dirty="0">
                <a:solidFill>
                  <a:schemeClr val="bg1"/>
                </a:solidFill>
                <a:latin typeface="Century Gothic" panose="020B0502020202020204" pitchFamily="34" charset="0"/>
              </a:rPr>
              <a:t>400 x 400</a:t>
            </a:r>
          </a:p>
        </p:txBody>
      </p:sp>
      <p:sp>
        <p:nvSpPr>
          <p:cNvPr id="35" name="TextBox 34">
            <a:extLst>
              <a:ext uri="{FF2B5EF4-FFF2-40B4-BE49-F238E27FC236}">
                <a16:creationId xmlns:a16="http://schemas.microsoft.com/office/drawing/2014/main" id="{CB5288B3-720B-4DF3-AA4C-A4B5D726001E}"/>
              </a:ext>
            </a:extLst>
          </p:cNvPr>
          <p:cNvSpPr txBox="1"/>
          <p:nvPr/>
        </p:nvSpPr>
        <p:spPr>
          <a:xfrm>
            <a:off x="5989877" y="4875711"/>
            <a:ext cx="1408287" cy="415498"/>
          </a:xfrm>
          <a:prstGeom prst="rect">
            <a:avLst/>
          </a:prstGeom>
          <a:solidFill>
            <a:srgbClr val="03AEF0"/>
          </a:solidFill>
        </p:spPr>
        <p:txBody>
          <a:bodyPr wrap="square" rtlCol="0">
            <a:spAutoFit/>
          </a:bodyPr>
          <a:lstStyle/>
          <a:p>
            <a:r>
              <a:rPr lang="en-GB" sz="1050" b="1" dirty="0">
                <a:solidFill>
                  <a:schemeClr val="bg1"/>
                </a:solidFill>
                <a:latin typeface="Century Gothic" panose="020B0502020202020204" pitchFamily="34" charset="0"/>
              </a:rPr>
              <a:t>In-Stream  Photo: </a:t>
            </a:r>
          </a:p>
          <a:p>
            <a:r>
              <a:rPr lang="en-GB" sz="1050" b="1" dirty="0">
                <a:solidFill>
                  <a:schemeClr val="bg1"/>
                </a:solidFill>
                <a:latin typeface="Century Gothic" panose="020B0502020202020204" pitchFamily="34" charset="0"/>
              </a:rPr>
              <a:t>400 x 220</a:t>
            </a:r>
          </a:p>
        </p:txBody>
      </p:sp>
      <p:sp>
        <p:nvSpPr>
          <p:cNvPr id="5" name="TextBox 4">
            <a:extLst>
              <a:ext uri="{FF2B5EF4-FFF2-40B4-BE49-F238E27FC236}">
                <a16:creationId xmlns:a16="http://schemas.microsoft.com/office/drawing/2014/main" id="{9065F142-AE2C-4185-9D85-8FA8148FE5B6}"/>
              </a:ext>
            </a:extLst>
          </p:cNvPr>
          <p:cNvSpPr txBox="1"/>
          <p:nvPr/>
        </p:nvSpPr>
        <p:spPr>
          <a:xfrm>
            <a:off x="76198" y="3927886"/>
            <a:ext cx="1607552" cy="1015663"/>
          </a:xfrm>
          <a:prstGeom prst="rect">
            <a:avLst/>
          </a:prstGeom>
          <a:noFill/>
        </p:spPr>
        <p:txBody>
          <a:bodyPr wrap="square" rtlCol="0">
            <a:spAutoFit/>
          </a:bodyPr>
          <a:lstStyle/>
          <a:p>
            <a:r>
              <a:rPr lang="en-GB" sz="1000" dirty="0">
                <a:latin typeface="Century Gothic" panose="020B0502020202020204" pitchFamily="34" charset="0"/>
              </a:rPr>
              <a:t>Image Guidelines: </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1500 x 500 px</a:t>
            </a:r>
          </a:p>
          <a:p>
            <a:pPr marL="171450" indent="-171450">
              <a:buFont typeface="Arial" panose="020B0604020202020204" pitchFamily="34" charset="0"/>
              <a:buChar char="•"/>
            </a:pPr>
            <a:r>
              <a:rPr lang="en-GB" sz="1000" dirty="0">
                <a:latin typeface="Century Gothic" panose="020B0502020202020204" pitchFamily="34" charset="0"/>
              </a:rPr>
              <a:t>Maximum file size of 10MB</a:t>
            </a:r>
          </a:p>
          <a:p>
            <a:pPr marL="171450" indent="-171450">
              <a:buFont typeface="Arial" panose="020B0604020202020204" pitchFamily="34" charset="0"/>
              <a:buChar char="•"/>
            </a:pPr>
            <a:r>
              <a:rPr lang="en-GB" sz="1000" dirty="0">
                <a:latin typeface="Century Gothic" panose="020B0502020202020204" pitchFamily="34" charset="0"/>
              </a:rPr>
              <a:t>JPG, GIF or PNG</a:t>
            </a:r>
          </a:p>
        </p:txBody>
      </p:sp>
      <p:sp>
        <p:nvSpPr>
          <p:cNvPr id="9" name="TextBox 8">
            <a:extLst>
              <a:ext uri="{FF2B5EF4-FFF2-40B4-BE49-F238E27FC236}">
                <a16:creationId xmlns:a16="http://schemas.microsoft.com/office/drawing/2014/main" id="{795ED4D3-1F0C-421F-B8D6-EBCD6D04851C}"/>
              </a:ext>
            </a:extLst>
          </p:cNvPr>
          <p:cNvSpPr txBox="1"/>
          <p:nvPr/>
        </p:nvSpPr>
        <p:spPr>
          <a:xfrm>
            <a:off x="68296" y="6000750"/>
            <a:ext cx="1668007" cy="2516073"/>
          </a:xfrm>
          <a:prstGeom prst="rect">
            <a:avLst/>
          </a:prstGeom>
          <a:noFill/>
        </p:spPr>
        <p:txBody>
          <a:bodyPr wrap="square" rtlCol="0">
            <a:spAutoFit/>
          </a:bodyPr>
          <a:lstStyle/>
          <a:p>
            <a:r>
              <a:rPr lang="en-GB" sz="1050" dirty="0">
                <a:latin typeface="Century Gothic" panose="020B0502020202020204" pitchFamily="34" charset="0"/>
              </a:rPr>
              <a:t>Image Guidelines: </a:t>
            </a:r>
          </a:p>
          <a:p>
            <a:endParaRPr lang="en-GB" sz="1050" dirty="0">
              <a:latin typeface="Century Gothic" panose="020B0502020202020204" pitchFamily="34" charset="0"/>
            </a:endParaRPr>
          </a:p>
          <a:p>
            <a:pPr marL="171450" indent="-171450">
              <a:buFont typeface="Arial" panose="020B0604020202020204" pitchFamily="34" charset="0"/>
              <a:buChar char="•"/>
            </a:pPr>
            <a:r>
              <a:rPr lang="en-GB" sz="1050" dirty="0">
                <a:latin typeface="Century Gothic" panose="020B0502020202020204" pitchFamily="34" charset="0"/>
              </a:rPr>
              <a:t>Square image (be aware that it will display as a circle thus cutting parts of the square image off. If using a logo, make sure to centralise the logo. </a:t>
            </a:r>
          </a:p>
          <a:p>
            <a:endParaRPr lang="en-GB" sz="1050" dirty="0">
              <a:latin typeface="Century Gothic" panose="020B0502020202020204" pitchFamily="34" charset="0"/>
            </a:endParaRPr>
          </a:p>
          <a:p>
            <a:pPr marL="171450" indent="-171450">
              <a:buFont typeface="Arial" panose="020B0604020202020204" pitchFamily="34" charset="0"/>
              <a:buChar char="•"/>
            </a:pPr>
            <a:r>
              <a:rPr lang="en-GB" sz="1050" dirty="0">
                <a:latin typeface="Century Gothic" panose="020B0502020202020204" pitchFamily="34" charset="0"/>
              </a:rPr>
              <a:t>400 x 400px </a:t>
            </a:r>
          </a:p>
          <a:p>
            <a:pPr marL="171450" indent="-171450">
              <a:buFont typeface="Arial" panose="020B0604020202020204" pitchFamily="34" charset="0"/>
              <a:buChar char="•"/>
            </a:pPr>
            <a:r>
              <a:rPr lang="en-GB" sz="1050" dirty="0">
                <a:latin typeface="Century Gothic" panose="020B0502020202020204" pitchFamily="34" charset="0"/>
              </a:rPr>
              <a:t>Maximum file size of 100KB. </a:t>
            </a:r>
          </a:p>
          <a:p>
            <a:pPr marL="171450" indent="-171450">
              <a:buFont typeface="Arial" panose="020B0604020202020204" pitchFamily="34" charset="0"/>
              <a:buChar char="•"/>
            </a:pPr>
            <a:r>
              <a:rPr lang="en-GB" sz="1050" dirty="0">
                <a:latin typeface="Century Gothic" panose="020B0502020202020204" pitchFamily="34" charset="0"/>
              </a:rPr>
              <a:t>JPG,GIF or PNG</a:t>
            </a:r>
          </a:p>
        </p:txBody>
      </p:sp>
      <p:sp>
        <p:nvSpPr>
          <p:cNvPr id="10" name="TextBox 9">
            <a:extLst>
              <a:ext uri="{FF2B5EF4-FFF2-40B4-BE49-F238E27FC236}">
                <a16:creationId xmlns:a16="http://schemas.microsoft.com/office/drawing/2014/main" id="{1A1AB6B0-BAD6-4825-82D1-90367317DC32}"/>
              </a:ext>
            </a:extLst>
          </p:cNvPr>
          <p:cNvSpPr txBox="1"/>
          <p:nvPr/>
        </p:nvSpPr>
        <p:spPr>
          <a:xfrm>
            <a:off x="5879276" y="5466586"/>
            <a:ext cx="1518888" cy="2831544"/>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Minimum of 440 x 220px which will appear expanded. </a:t>
            </a:r>
          </a:p>
          <a:p>
            <a:pPr marL="171450" indent="-171450">
              <a:buFont typeface="Arial" panose="020B0604020202020204" pitchFamily="34" charset="0"/>
              <a:buChar char="•"/>
            </a:pPr>
            <a:r>
              <a:rPr lang="en-GB" sz="1000" dirty="0">
                <a:latin typeface="Century Gothic" panose="020B0502020202020204" pitchFamily="34" charset="0"/>
              </a:rPr>
              <a:t>Maximum of 1024 x 253 which will appear expanded. </a:t>
            </a:r>
          </a:p>
          <a:p>
            <a:pPr marL="171450" indent="-171450">
              <a:buFont typeface="Arial" panose="020B0604020202020204" pitchFamily="34" charset="0"/>
              <a:buChar char="•"/>
            </a:pPr>
            <a:r>
              <a:rPr lang="en-GB" sz="1000" dirty="0">
                <a:latin typeface="Century Gothic" panose="020B0502020202020204" pitchFamily="34" charset="0"/>
              </a:rPr>
              <a:t>Appears in stream at collapsed size of 506 x 253. </a:t>
            </a:r>
          </a:p>
          <a:p>
            <a:pPr marL="171450" indent="-171450">
              <a:buFont typeface="Arial" panose="020B0604020202020204" pitchFamily="34" charset="0"/>
              <a:buChar char="•"/>
            </a:pPr>
            <a:r>
              <a:rPr lang="en-GB" sz="1000" dirty="0">
                <a:latin typeface="Century Gothic" panose="020B0502020202020204" pitchFamily="34" charset="0"/>
              </a:rPr>
              <a:t>Max file size of 5MB for photos and 3MB for GIFs.  </a:t>
            </a:r>
          </a:p>
          <a:p>
            <a:endParaRPr lang="en-GB" dirty="0"/>
          </a:p>
        </p:txBody>
      </p:sp>
      <p:sp>
        <p:nvSpPr>
          <p:cNvPr id="37" name="TextBox 36">
            <a:extLst>
              <a:ext uri="{FF2B5EF4-FFF2-40B4-BE49-F238E27FC236}">
                <a16:creationId xmlns:a16="http://schemas.microsoft.com/office/drawing/2014/main" id="{73C28B59-EFD9-484D-A4BA-B1F7EF9FB01E}"/>
              </a:ext>
            </a:extLst>
          </p:cNvPr>
          <p:cNvSpPr txBox="1"/>
          <p:nvPr/>
        </p:nvSpPr>
        <p:spPr>
          <a:xfrm>
            <a:off x="191152" y="375320"/>
            <a:ext cx="7111169" cy="2277547"/>
          </a:xfrm>
          <a:prstGeom prst="rect">
            <a:avLst/>
          </a:prstGeom>
          <a:noFill/>
        </p:spPr>
        <p:txBody>
          <a:bodyPr wrap="square" rtlCol="0">
            <a:spAutoFit/>
          </a:bodyPr>
          <a:lstStyle/>
          <a:p>
            <a:pPr algn="ctr"/>
            <a:r>
              <a:rPr lang="en-GB" sz="1600" b="1" u="sng" dirty="0"/>
              <a:t>Twitter: </a:t>
            </a:r>
          </a:p>
          <a:p>
            <a:pPr algn="ctr"/>
            <a:endParaRPr lang="en-GB" sz="1600" b="1" u="sng" dirty="0"/>
          </a:p>
          <a:p>
            <a:r>
              <a:rPr lang="en-GB" sz="1100" dirty="0">
                <a:latin typeface="Century Gothic" panose="020B0502020202020204" pitchFamily="34" charset="0"/>
              </a:rPr>
              <a:t>Twitter is a highly important platform for communicating current events, videos, images and stories as quickly as possible. Over 500 million tweets are sent each day with 5,787 tweets sent every second, at least that’s what Twitter claimed in 2014 (source:</a:t>
            </a:r>
            <a:r>
              <a:rPr lang="en-GB" sz="1100" u="sng" dirty="0">
                <a:latin typeface="Century Gothic" panose="020B0502020202020204" pitchFamily="34" charset="0"/>
                <a:hlinkClick r:id="rId5"/>
              </a:rPr>
              <a:t> Twitter</a:t>
            </a:r>
            <a:r>
              <a:rPr lang="en-GB" sz="1100" dirty="0">
                <a:latin typeface="Century Gothic" panose="020B0502020202020204" pitchFamily="34" charset="0"/>
              </a:rPr>
              <a:t>). We don’t know if that figure has increased but it still is an impressive number when communicating your brand or product messages. </a:t>
            </a:r>
          </a:p>
          <a:p>
            <a:endParaRPr lang="en-GB" sz="1100" dirty="0">
              <a:latin typeface="Century Gothic" panose="020B0502020202020204" pitchFamily="34" charset="0"/>
            </a:endParaRPr>
          </a:p>
          <a:p>
            <a:r>
              <a:rPr lang="en-GB" sz="1100" dirty="0">
                <a:latin typeface="Century Gothic" panose="020B0502020202020204" pitchFamily="34" charset="0"/>
              </a:rPr>
              <a:t>Given that most people get their news from social media especially twitter, it makes it the perfect place to distribute brand and product blogs out to the people and quickly. With some smart research and clever hashtags, you can really develop an audience that are likely to share your stories and help your following grow.  </a:t>
            </a:r>
          </a:p>
          <a:p>
            <a:r>
              <a:rPr lang="en-GB" sz="1100" dirty="0">
                <a:latin typeface="Century Gothic" panose="020B0502020202020204" pitchFamily="34" charset="0"/>
              </a:rPr>
              <a:t>. </a:t>
            </a:r>
          </a:p>
        </p:txBody>
      </p:sp>
      <p:sp>
        <p:nvSpPr>
          <p:cNvPr id="40" name="Rectangle 39">
            <a:extLst>
              <a:ext uri="{FF2B5EF4-FFF2-40B4-BE49-F238E27FC236}">
                <a16:creationId xmlns:a16="http://schemas.microsoft.com/office/drawing/2014/main" id="{6C9F2D43-03C3-7345-86ED-4EF1D7104DA4}"/>
              </a:ext>
            </a:extLst>
          </p:cNvPr>
          <p:cNvSpPr/>
          <p:nvPr/>
        </p:nvSpPr>
        <p:spPr>
          <a:xfrm>
            <a:off x="1846937" y="2997394"/>
            <a:ext cx="3986936" cy="447909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57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1D254E5-0E66-6B4C-82BA-98CEB959176C}"/>
              </a:ext>
            </a:extLst>
          </p:cNvPr>
          <p:cNvGrpSpPr/>
          <p:nvPr/>
        </p:nvGrpSpPr>
        <p:grpSpPr>
          <a:xfrm>
            <a:off x="3618983" y="9865009"/>
            <a:ext cx="368328" cy="368329"/>
            <a:chOff x="1182185" y="7045151"/>
            <a:chExt cx="690227" cy="690227"/>
          </a:xfrm>
        </p:grpSpPr>
        <p:sp>
          <p:nvSpPr>
            <p:cNvPr id="29" name="Rectangle 28">
              <a:extLst>
                <a:ext uri="{FF2B5EF4-FFF2-40B4-BE49-F238E27FC236}">
                  <a16:creationId xmlns:a16="http://schemas.microsoft.com/office/drawing/2014/main" id="{A3107B7C-5CD0-DB49-8F04-7F49B83D59EB}"/>
                </a:ext>
              </a:extLst>
            </p:cNvPr>
            <p:cNvSpPr/>
            <p:nvPr/>
          </p:nvSpPr>
          <p:spPr>
            <a:xfrm>
              <a:off x="1247139" y="7102929"/>
              <a:ext cx="560318" cy="624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E4357318-81A5-1147-BC27-BA74F4E6277D}"/>
                </a:ext>
              </a:extLst>
            </p:cNvPr>
            <p:cNvPicPr>
              <a:picLocks noChangeAspect="1"/>
            </p:cNvPicPr>
            <p:nvPr/>
          </p:nvPicPr>
          <p:blipFill>
            <a:blip r:embed="rId2"/>
            <a:stretch>
              <a:fillRect/>
            </a:stretch>
          </p:blipFill>
          <p:spPr>
            <a:xfrm>
              <a:off x="1182185" y="7045151"/>
              <a:ext cx="690227" cy="690227"/>
            </a:xfrm>
            <a:prstGeom prst="rect">
              <a:avLst/>
            </a:prstGeom>
          </p:spPr>
        </p:pic>
      </p:grpSp>
      <p:sp>
        <p:nvSpPr>
          <p:cNvPr id="33" name="Rectangle 32">
            <a:extLst>
              <a:ext uri="{FF2B5EF4-FFF2-40B4-BE49-F238E27FC236}">
                <a16:creationId xmlns:a16="http://schemas.microsoft.com/office/drawing/2014/main" id="{1E536EEF-6EA9-DD48-914A-C02F78342958}"/>
              </a:ext>
            </a:extLst>
          </p:cNvPr>
          <p:cNvSpPr/>
          <p:nvPr/>
        </p:nvSpPr>
        <p:spPr>
          <a:xfrm>
            <a:off x="181295" y="3717694"/>
            <a:ext cx="5425080" cy="4533794"/>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74878EE-2C15-5543-A35B-D6B6FAE19673}"/>
              </a:ext>
            </a:extLst>
          </p:cNvPr>
          <p:cNvSpPr/>
          <p:nvPr/>
        </p:nvSpPr>
        <p:spPr>
          <a:xfrm>
            <a:off x="262350" y="3812680"/>
            <a:ext cx="5262969" cy="4354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1788452-692B-FB4B-8F93-A5D06C4E08C6}"/>
              </a:ext>
            </a:extLst>
          </p:cNvPr>
          <p:cNvSpPr/>
          <p:nvPr/>
        </p:nvSpPr>
        <p:spPr>
          <a:xfrm>
            <a:off x="3611767" y="3911213"/>
            <a:ext cx="1618149" cy="4094952"/>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3321894-EB94-874B-BF47-C01A984B99BB}"/>
              </a:ext>
            </a:extLst>
          </p:cNvPr>
          <p:cNvSpPr/>
          <p:nvPr/>
        </p:nvSpPr>
        <p:spPr>
          <a:xfrm>
            <a:off x="3854810" y="4149735"/>
            <a:ext cx="1133803" cy="183759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6687350-7319-5E47-B91E-F1FD59A2996C}"/>
              </a:ext>
            </a:extLst>
          </p:cNvPr>
          <p:cNvSpPr/>
          <p:nvPr/>
        </p:nvSpPr>
        <p:spPr>
          <a:xfrm>
            <a:off x="3854810" y="6159229"/>
            <a:ext cx="1133803" cy="163394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B24F3A-F709-EB4F-B8D1-843D40C3E898}"/>
              </a:ext>
            </a:extLst>
          </p:cNvPr>
          <p:cNvSpPr/>
          <p:nvPr/>
        </p:nvSpPr>
        <p:spPr>
          <a:xfrm>
            <a:off x="571510" y="5717624"/>
            <a:ext cx="2802484" cy="2288541"/>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C462EDB-B6CC-4D4E-92FB-71632EDC8AE8}"/>
              </a:ext>
            </a:extLst>
          </p:cNvPr>
          <p:cNvSpPr/>
          <p:nvPr/>
        </p:nvSpPr>
        <p:spPr>
          <a:xfrm>
            <a:off x="809284" y="6025991"/>
            <a:ext cx="2326939" cy="1342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1" name="Rectangle 40">
            <a:extLst>
              <a:ext uri="{FF2B5EF4-FFF2-40B4-BE49-F238E27FC236}">
                <a16:creationId xmlns:a16="http://schemas.microsoft.com/office/drawing/2014/main" id="{5F9C1E17-13B7-BA45-9D24-9F9B5EFE2F6D}"/>
              </a:ext>
            </a:extLst>
          </p:cNvPr>
          <p:cNvSpPr/>
          <p:nvPr/>
        </p:nvSpPr>
        <p:spPr>
          <a:xfrm>
            <a:off x="809284" y="6262076"/>
            <a:ext cx="2326939" cy="1342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3" name="Rectangle 42">
            <a:extLst>
              <a:ext uri="{FF2B5EF4-FFF2-40B4-BE49-F238E27FC236}">
                <a16:creationId xmlns:a16="http://schemas.microsoft.com/office/drawing/2014/main" id="{88AAD337-2B10-9745-B21C-A2738F591CBB}"/>
              </a:ext>
            </a:extLst>
          </p:cNvPr>
          <p:cNvSpPr/>
          <p:nvPr/>
        </p:nvSpPr>
        <p:spPr>
          <a:xfrm>
            <a:off x="793915" y="6861593"/>
            <a:ext cx="2326939" cy="1342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4" name="Rectangle 43">
            <a:extLst>
              <a:ext uri="{FF2B5EF4-FFF2-40B4-BE49-F238E27FC236}">
                <a16:creationId xmlns:a16="http://schemas.microsoft.com/office/drawing/2014/main" id="{DD3FED6D-2F8C-5E48-B2F3-7E616E92C9B9}"/>
              </a:ext>
            </a:extLst>
          </p:cNvPr>
          <p:cNvSpPr/>
          <p:nvPr/>
        </p:nvSpPr>
        <p:spPr>
          <a:xfrm>
            <a:off x="809884" y="6489024"/>
            <a:ext cx="962921" cy="1342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10" name="Group 9">
            <a:extLst>
              <a:ext uri="{FF2B5EF4-FFF2-40B4-BE49-F238E27FC236}">
                <a16:creationId xmlns:a16="http://schemas.microsoft.com/office/drawing/2014/main" id="{1B4B9863-38FE-5E49-9C24-10BE5463674D}"/>
              </a:ext>
            </a:extLst>
          </p:cNvPr>
          <p:cNvGrpSpPr/>
          <p:nvPr/>
        </p:nvGrpSpPr>
        <p:grpSpPr>
          <a:xfrm>
            <a:off x="571509" y="3911213"/>
            <a:ext cx="2802485" cy="1662878"/>
            <a:chOff x="630682" y="2832906"/>
            <a:chExt cx="2507457" cy="1475964"/>
          </a:xfrm>
        </p:grpSpPr>
        <p:sp>
          <p:nvSpPr>
            <p:cNvPr id="49" name="Rectangle 48">
              <a:extLst>
                <a:ext uri="{FF2B5EF4-FFF2-40B4-BE49-F238E27FC236}">
                  <a16:creationId xmlns:a16="http://schemas.microsoft.com/office/drawing/2014/main" id="{F1DC57DF-C94D-4647-B14F-C59908BC4FB0}"/>
                </a:ext>
              </a:extLst>
            </p:cNvPr>
            <p:cNvSpPr/>
            <p:nvPr/>
          </p:nvSpPr>
          <p:spPr>
            <a:xfrm>
              <a:off x="630682" y="3089661"/>
              <a:ext cx="2507456" cy="1219209"/>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AF4F90D-6E7B-0748-A046-CD4A2BD36C35}"/>
                </a:ext>
              </a:extLst>
            </p:cNvPr>
            <p:cNvSpPr/>
            <p:nvPr/>
          </p:nvSpPr>
          <p:spPr>
            <a:xfrm>
              <a:off x="630683" y="2832906"/>
              <a:ext cx="2507456" cy="706645"/>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Rectangle 49">
            <a:extLst>
              <a:ext uri="{FF2B5EF4-FFF2-40B4-BE49-F238E27FC236}">
                <a16:creationId xmlns:a16="http://schemas.microsoft.com/office/drawing/2014/main" id="{2AF40F88-D5B5-584E-976E-4662A6A26320}"/>
              </a:ext>
            </a:extLst>
          </p:cNvPr>
          <p:cNvSpPr/>
          <p:nvPr/>
        </p:nvSpPr>
        <p:spPr>
          <a:xfrm>
            <a:off x="1653271" y="5011345"/>
            <a:ext cx="609555" cy="79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1" name="Rectangle 50">
            <a:extLst>
              <a:ext uri="{FF2B5EF4-FFF2-40B4-BE49-F238E27FC236}">
                <a16:creationId xmlns:a16="http://schemas.microsoft.com/office/drawing/2014/main" id="{BDC6AFD0-69CA-BC48-9585-72BA1C4FDE75}"/>
              </a:ext>
            </a:extLst>
          </p:cNvPr>
          <p:cNvSpPr/>
          <p:nvPr/>
        </p:nvSpPr>
        <p:spPr>
          <a:xfrm>
            <a:off x="1532391" y="5164691"/>
            <a:ext cx="818591" cy="79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2" name="Rectangle 51">
            <a:extLst>
              <a:ext uri="{FF2B5EF4-FFF2-40B4-BE49-F238E27FC236}">
                <a16:creationId xmlns:a16="http://schemas.microsoft.com/office/drawing/2014/main" id="{56643200-9003-6F4C-8DF8-23F01CEAF1E8}"/>
              </a:ext>
            </a:extLst>
          </p:cNvPr>
          <p:cNvSpPr/>
          <p:nvPr/>
        </p:nvSpPr>
        <p:spPr>
          <a:xfrm>
            <a:off x="1532391" y="5300354"/>
            <a:ext cx="818591" cy="79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16" name="Group 15">
            <a:extLst>
              <a:ext uri="{FF2B5EF4-FFF2-40B4-BE49-F238E27FC236}">
                <a16:creationId xmlns:a16="http://schemas.microsoft.com/office/drawing/2014/main" id="{67CBE78B-B1C8-7B43-B1F1-BEA108EA20E8}"/>
              </a:ext>
            </a:extLst>
          </p:cNvPr>
          <p:cNvGrpSpPr/>
          <p:nvPr/>
        </p:nvGrpSpPr>
        <p:grpSpPr>
          <a:xfrm>
            <a:off x="1686126" y="4363354"/>
            <a:ext cx="573250" cy="577855"/>
            <a:chOff x="1627958" y="3234225"/>
            <a:chExt cx="512902" cy="512902"/>
          </a:xfrm>
        </p:grpSpPr>
        <p:sp>
          <p:nvSpPr>
            <p:cNvPr id="11" name="Oval 10">
              <a:extLst>
                <a:ext uri="{FF2B5EF4-FFF2-40B4-BE49-F238E27FC236}">
                  <a16:creationId xmlns:a16="http://schemas.microsoft.com/office/drawing/2014/main" id="{2D8BFED6-27A0-3A43-B13C-468678D223AF}"/>
                </a:ext>
              </a:extLst>
            </p:cNvPr>
            <p:cNvSpPr/>
            <p:nvPr/>
          </p:nvSpPr>
          <p:spPr>
            <a:xfrm>
              <a:off x="1627958" y="3234225"/>
              <a:ext cx="512902" cy="512902"/>
            </a:xfrm>
            <a:prstGeom prst="ellipse">
              <a:avLst/>
            </a:prstGeom>
            <a:solidFill>
              <a:srgbClr val="F5F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385CE-9984-6048-8161-8CB22BC330F7}"/>
                </a:ext>
              </a:extLst>
            </p:cNvPr>
            <p:cNvPicPr>
              <a:picLocks noChangeAspect="1"/>
            </p:cNvPicPr>
            <p:nvPr/>
          </p:nvPicPr>
          <p:blipFill>
            <a:blip r:embed="rId3"/>
            <a:stretch>
              <a:fillRect/>
            </a:stretch>
          </p:blipFill>
          <p:spPr>
            <a:xfrm>
              <a:off x="1705869" y="3353072"/>
              <a:ext cx="389125" cy="150152"/>
            </a:xfrm>
            <a:prstGeom prst="rect">
              <a:avLst/>
            </a:prstGeom>
          </p:spPr>
        </p:pic>
      </p:grpSp>
      <p:sp>
        <p:nvSpPr>
          <p:cNvPr id="27" name="TextBox 26">
            <a:extLst>
              <a:ext uri="{FF2B5EF4-FFF2-40B4-BE49-F238E27FC236}">
                <a16:creationId xmlns:a16="http://schemas.microsoft.com/office/drawing/2014/main" id="{BB673618-4BD6-4510-B598-68534A8FD34D}"/>
              </a:ext>
            </a:extLst>
          </p:cNvPr>
          <p:cNvSpPr txBox="1"/>
          <p:nvPr/>
        </p:nvSpPr>
        <p:spPr>
          <a:xfrm>
            <a:off x="1418279" y="4023172"/>
            <a:ext cx="1919798"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1584 x 396</a:t>
            </a:r>
          </a:p>
        </p:txBody>
      </p:sp>
      <p:sp>
        <p:nvSpPr>
          <p:cNvPr id="31" name="TextBox 30">
            <a:extLst>
              <a:ext uri="{FF2B5EF4-FFF2-40B4-BE49-F238E27FC236}">
                <a16:creationId xmlns:a16="http://schemas.microsoft.com/office/drawing/2014/main" id="{C6EAC980-02B6-4BE3-B85D-5D7443B8D3F1}"/>
              </a:ext>
            </a:extLst>
          </p:cNvPr>
          <p:cNvSpPr txBox="1"/>
          <p:nvPr/>
        </p:nvSpPr>
        <p:spPr>
          <a:xfrm>
            <a:off x="1639369" y="4615903"/>
            <a:ext cx="782084" cy="230832"/>
          </a:xfrm>
          <a:prstGeom prst="rect">
            <a:avLst/>
          </a:prstGeom>
          <a:noFill/>
        </p:spPr>
        <p:txBody>
          <a:bodyPr wrap="square" rtlCol="0">
            <a:spAutoFit/>
          </a:bodyPr>
          <a:lstStyle/>
          <a:p>
            <a:r>
              <a:rPr lang="en-GB" sz="900" b="1" dirty="0">
                <a:latin typeface="Century Gothic" panose="020B0502020202020204" pitchFamily="34" charset="0"/>
              </a:rPr>
              <a:t>400 x 400</a:t>
            </a:r>
          </a:p>
        </p:txBody>
      </p:sp>
      <p:sp>
        <p:nvSpPr>
          <p:cNvPr id="32" name="TextBox 31">
            <a:extLst>
              <a:ext uri="{FF2B5EF4-FFF2-40B4-BE49-F238E27FC236}">
                <a16:creationId xmlns:a16="http://schemas.microsoft.com/office/drawing/2014/main" id="{C94C3716-1C97-4595-88EF-19E874A44991}"/>
              </a:ext>
            </a:extLst>
          </p:cNvPr>
          <p:cNvSpPr txBox="1"/>
          <p:nvPr/>
        </p:nvSpPr>
        <p:spPr>
          <a:xfrm>
            <a:off x="219205" y="3078252"/>
            <a:ext cx="2265747" cy="405042"/>
          </a:xfrm>
          <a:prstGeom prst="rect">
            <a:avLst/>
          </a:prstGeom>
          <a:solidFill>
            <a:srgbClr val="225982"/>
          </a:solidFill>
        </p:spPr>
        <p:txBody>
          <a:bodyPr wrap="square" rtlCol="0">
            <a:spAutoFit/>
          </a:bodyPr>
          <a:lstStyle/>
          <a:p>
            <a:endParaRPr lang="en-GB" dirty="0"/>
          </a:p>
        </p:txBody>
      </p:sp>
      <p:sp>
        <p:nvSpPr>
          <p:cNvPr id="35" name="TextBox 34">
            <a:extLst>
              <a:ext uri="{FF2B5EF4-FFF2-40B4-BE49-F238E27FC236}">
                <a16:creationId xmlns:a16="http://schemas.microsoft.com/office/drawing/2014/main" id="{50BD74CF-158E-46FE-88DE-9DD7493A4043}"/>
              </a:ext>
            </a:extLst>
          </p:cNvPr>
          <p:cNvSpPr txBox="1"/>
          <p:nvPr/>
        </p:nvSpPr>
        <p:spPr>
          <a:xfrm>
            <a:off x="5748339" y="3858930"/>
            <a:ext cx="1545591" cy="405042"/>
          </a:xfrm>
          <a:prstGeom prst="rect">
            <a:avLst/>
          </a:prstGeom>
          <a:solidFill>
            <a:srgbClr val="225982"/>
          </a:solidFill>
        </p:spPr>
        <p:txBody>
          <a:bodyPr wrap="square" rtlCol="0">
            <a:spAutoFit/>
          </a:bodyPr>
          <a:lstStyle/>
          <a:p>
            <a:endParaRPr lang="en-GB" dirty="0"/>
          </a:p>
        </p:txBody>
      </p:sp>
      <p:sp>
        <p:nvSpPr>
          <p:cNvPr id="2" name="TextBox 1">
            <a:extLst>
              <a:ext uri="{FF2B5EF4-FFF2-40B4-BE49-F238E27FC236}">
                <a16:creationId xmlns:a16="http://schemas.microsoft.com/office/drawing/2014/main" id="{F1A97B25-E9A9-4CEC-A98B-11B8749E4BA4}"/>
              </a:ext>
            </a:extLst>
          </p:cNvPr>
          <p:cNvSpPr txBox="1"/>
          <p:nvPr/>
        </p:nvSpPr>
        <p:spPr>
          <a:xfrm>
            <a:off x="150827" y="3065330"/>
            <a:ext cx="2356854"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Personal Background Image</a:t>
            </a:r>
          </a:p>
          <a:p>
            <a:r>
              <a:rPr lang="en-GB" sz="1100" b="1" dirty="0">
                <a:solidFill>
                  <a:schemeClr val="bg1"/>
                </a:solidFill>
                <a:latin typeface="Century Gothic" panose="020B0502020202020204" pitchFamily="34" charset="0"/>
              </a:rPr>
              <a:t>1584 x 396</a:t>
            </a:r>
          </a:p>
        </p:txBody>
      </p:sp>
      <p:sp>
        <p:nvSpPr>
          <p:cNvPr id="3" name="TextBox 2">
            <a:extLst>
              <a:ext uri="{FF2B5EF4-FFF2-40B4-BE49-F238E27FC236}">
                <a16:creationId xmlns:a16="http://schemas.microsoft.com/office/drawing/2014/main" id="{E58ABA72-8232-4C73-AFBA-7FC4F876FD39}"/>
              </a:ext>
            </a:extLst>
          </p:cNvPr>
          <p:cNvSpPr txBox="1"/>
          <p:nvPr/>
        </p:nvSpPr>
        <p:spPr>
          <a:xfrm>
            <a:off x="5748339" y="3830619"/>
            <a:ext cx="2265747" cy="430887"/>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Profile Image: </a:t>
            </a:r>
          </a:p>
          <a:p>
            <a:r>
              <a:rPr lang="en-GB" sz="1100" b="1" dirty="0">
                <a:solidFill>
                  <a:schemeClr val="bg1"/>
                </a:solidFill>
                <a:latin typeface="Century Gothic" panose="020B0502020202020204" pitchFamily="34" charset="0"/>
              </a:rPr>
              <a:t>400 x 400</a:t>
            </a:r>
          </a:p>
        </p:txBody>
      </p:sp>
      <p:sp>
        <p:nvSpPr>
          <p:cNvPr id="9" name="TextBox 8">
            <a:extLst>
              <a:ext uri="{FF2B5EF4-FFF2-40B4-BE49-F238E27FC236}">
                <a16:creationId xmlns:a16="http://schemas.microsoft.com/office/drawing/2014/main" id="{5DE4B78B-877A-4415-B8F4-508DF09AB3EC}"/>
              </a:ext>
            </a:extLst>
          </p:cNvPr>
          <p:cNvSpPr txBox="1"/>
          <p:nvPr/>
        </p:nvSpPr>
        <p:spPr>
          <a:xfrm>
            <a:off x="5657143" y="4360348"/>
            <a:ext cx="1941506" cy="2339102"/>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Recommend a photo between 400 x 400 pixels and 20,000 x 20,000 px. </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Minimum size is 200 x 200</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Maximum file size 10mb JPG, GIF or PNG. </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Will crop image into a circle on main profile. </a:t>
            </a:r>
          </a:p>
          <a:p>
            <a:endParaRPr lang="en-GB" sz="1600" dirty="0">
              <a:latin typeface="Century Gothic" panose="020B0502020202020204" pitchFamily="34" charset="0"/>
            </a:endParaRPr>
          </a:p>
        </p:txBody>
      </p:sp>
      <p:sp>
        <p:nvSpPr>
          <p:cNvPr id="38" name="TextBox 37">
            <a:extLst>
              <a:ext uri="{FF2B5EF4-FFF2-40B4-BE49-F238E27FC236}">
                <a16:creationId xmlns:a16="http://schemas.microsoft.com/office/drawing/2014/main" id="{CF8C5970-BC56-477D-BA1B-06866BB88FEE}"/>
              </a:ext>
            </a:extLst>
          </p:cNvPr>
          <p:cNvSpPr txBox="1"/>
          <p:nvPr/>
        </p:nvSpPr>
        <p:spPr>
          <a:xfrm>
            <a:off x="306658" y="346710"/>
            <a:ext cx="6927235" cy="2446824"/>
          </a:xfrm>
          <a:prstGeom prst="rect">
            <a:avLst/>
          </a:prstGeom>
          <a:noFill/>
        </p:spPr>
        <p:txBody>
          <a:bodyPr wrap="square" rtlCol="0">
            <a:spAutoFit/>
          </a:bodyPr>
          <a:lstStyle/>
          <a:p>
            <a:pPr algn="ctr"/>
            <a:r>
              <a:rPr lang="en-GB" sz="1600" b="1" u="sng" dirty="0"/>
              <a:t>LinkedIn: </a:t>
            </a:r>
          </a:p>
          <a:p>
            <a:pPr algn="ctr"/>
            <a:endParaRPr lang="en-GB" sz="1600" b="1" u="sng" dirty="0"/>
          </a:p>
          <a:p>
            <a:r>
              <a:rPr lang="en-GB" sz="1100" dirty="0">
                <a:latin typeface="Century Gothic" panose="020B0502020202020204" pitchFamily="34" charset="0"/>
              </a:rPr>
              <a:t>LinkedIn is a social network designed for professional networking and developing business to business connections. The professional social network was actually developed and launch before Facebook became the powerhouse it is today. </a:t>
            </a:r>
          </a:p>
          <a:p>
            <a:endParaRPr lang="en-GB" sz="1100" dirty="0">
              <a:latin typeface="Century Gothic" panose="020B0502020202020204" pitchFamily="34" charset="0"/>
            </a:endParaRPr>
          </a:p>
          <a:p>
            <a:r>
              <a:rPr lang="en-GB" sz="1100" dirty="0">
                <a:latin typeface="Century Gothic" panose="020B0502020202020204" pitchFamily="34" charset="0"/>
              </a:rPr>
              <a:t>LinkedIn while not at the same level as Facebook, still has value and continues to grow with 610 million registered users (</a:t>
            </a:r>
            <a:r>
              <a:rPr lang="en-GB" sz="1100" u="sng" dirty="0">
                <a:latin typeface="Century Gothic" panose="020B0502020202020204" pitchFamily="34" charset="0"/>
                <a:hlinkClick r:id="rId4"/>
              </a:rPr>
              <a:t>source: Wikipedia</a:t>
            </a:r>
            <a:r>
              <a:rPr lang="en-GB" sz="1100" dirty="0">
                <a:latin typeface="Century Gothic" panose="020B0502020202020204" pitchFamily="34" charset="0"/>
              </a:rPr>
              <a:t>) and new features being added such as direct upload video and more. The changes have seen LinkedIn grow and now boasts approximately 260 million active monthly users (LinkedIn doesn’t release these figures). </a:t>
            </a:r>
          </a:p>
          <a:p>
            <a:endParaRPr lang="en-GB" sz="1100" dirty="0">
              <a:latin typeface="Century Gothic" panose="020B0502020202020204" pitchFamily="34" charset="0"/>
            </a:endParaRPr>
          </a:p>
          <a:p>
            <a:r>
              <a:rPr lang="en-GB" sz="1100" dirty="0">
                <a:latin typeface="Century Gothic" panose="020B0502020202020204" pitchFamily="34" charset="0"/>
              </a:rPr>
              <a:t>With that in mind there is a great potential in developing your LinkedIn presence to attract new business and client as well as potential new employees too.</a:t>
            </a:r>
            <a:endParaRPr lang="en-GB" sz="1100" b="1" u="sng" dirty="0">
              <a:latin typeface="Century Gothic" panose="020B0502020202020204" pitchFamily="34" charset="0"/>
            </a:endParaRPr>
          </a:p>
        </p:txBody>
      </p:sp>
    </p:spTree>
    <p:extLst>
      <p:ext uri="{BB962C8B-B14F-4D97-AF65-F5344CB8AC3E}">
        <p14:creationId xmlns:p14="http://schemas.microsoft.com/office/powerpoint/2010/main" val="66854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1D254E5-0E66-6B4C-82BA-98CEB959176C}"/>
              </a:ext>
            </a:extLst>
          </p:cNvPr>
          <p:cNvGrpSpPr/>
          <p:nvPr/>
        </p:nvGrpSpPr>
        <p:grpSpPr>
          <a:xfrm>
            <a:off x="3618983" y="9865009"/>
            <a:ext cx="368328" cy="368329"/>
            <a:chOff x="1182185" y="7045151"/>
            <a:chExt cx="690227" cy="690227"/>
          </a:xfrm>
        </p:grpSpPr>
        <p:sp>
          <p:nvSpPr>
            <p:cNvPr id="29" name="Rectangle 28">
              <a:extLst>
                <a:ext uri="{FF2B5EF4-FFF2-40B4-BE49-F238E27FC236}">
                  <a16:creationId xmlns:a16="http://schemas.microsoft.com/office/drawing/2014/main" id="{A3107B7C-5CD0-DB49-8F04-7F49B83D59EB}"/>
                </a:ext>
              </a:extLst>
            </p:cNvPr>
            <p:cNvSpPr/>
            <p:nvPr/>
          </p:nvSpPr>
          <p:spPr>
            <a:xfrm>
              <a:off x="1247139" y="7102929"/>
              <a:ext cx="560318" cy="624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E4357318-81A5-1147-BC27-BA74F4E6277D}"/>
                </a:ext>
              </a:extLst>
            </p:cNvPr>
            <p:cNvPicPr>
              <a:picLocks noChangeAspect="1"/>
            </p:cNvPicPr>
            <p:nvPr/>
          </p:nvPicPr>
          <p:blipFill>
            <a:blip r:embed="rId2"/>
            <a:stretch>
              <a:fillRect/>
            </a:stretch>
          </p:blipFill>
          <p:spPr>
            <a:xfrm>
              <a:off x="1182185" y="7045151"/>
              <a:ext cx="690227" cy="690227"/>
            </a:xfrm>
            <a:prstGeom prst="rect">
              <a:avLst/>
            </a:prstGeom>
          </p:spPr>
        </p:pic>
      </p:grpSp>
      <p:sp>
        <p:nvSpPr>
          <p:cNvPr id="61" name="Rectangle 60">
            <a:extLst>
              <a:ext uri="{FF2B5EF4-FFF2-40B4-BE49-F238E27FC236}">
                <a16:creationId xmlns:a16="http://schemas.microsoft.com/office/drawing/2014/main" id="{B086BEE0-4393-6B4E-9AC9-A8DEF6B25968}"/>
              </a:ext>
            </a:extLst>
          </p:cNvPr>
          <p:cNvSpPr/>
          <p:nvPr/>
        </p:nvSpPr>
        <p:spPr>
          <a:xfrm>
            <a:off x="1916799" y="2929012"/>
            <a:ext cx="3901207" cy="4912184"/>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4A463DE-D1FE-E04A-A777-22A92B9AE3CD}"/>
              </a:ext>
            </a:extLst>
          </p:cNvPr>
          <p:cNvSpPr/>
          <p:nvPr/>
        </p:nvSpPr>
        <p:spPr>
          <a:xfrm>
            <a:off x="2000586" y="2989704"/>
            <a:ext cx="3758507" cy="479355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AA378A9-BAAD-8A40-9423-5106C9251EF6}"/>
              </a:ext>
            </a:extLst>
          </p:cNvPr>
          <p:cNvSpPr/>
          <p:nvPr/>
        </p:nvSpPr>
        <p:spPr>
          <a:xfrm>
            <a:off x="2155724" y="6030527"/>
            <a:ext cx="2095338" cy="1222675"/>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04C6F91-7DD6-1947-A805-DF51724CF16B}"/>
              </a:ext>
            </a:extLst>
          </p:cNvPr>
          <p:cNvSpPr/>
          <p:nvPr/>
        </p:nvSpPr>
        <p:spPr>
          <a:xfrm>
            <a:off x="2280735" y="6361882"/>
            <a:ext cx="1819743" cy="1259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5" name="Rectangle 64">
            <a:extLst>
              <a:ext uri="{FF2B5EF4-FFF2-40B4-BE49-F238E27FC236}">
                <a16:creationId xmlns:a16="http://schemas.microsoft.com/office/drawing/2014/main" id="{A78ACD88-C22D-D047-A466-25D4C5C68713}"/>
              </a:ext>
            </a:extLst>
          </p:cNvPr>
          <p:cNvSpPr/>
          <p:nvPr/>
        </p:nvSpPr>
        <p:spPr>
          <a:xfrm>
            <a:off x="2280735" y="6168618"/>
            <a:ext cx="860506" cy="1259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6" name="Rectangle 65">
            <a:extLst>
              <a:ext uri="{FF2B5EF4-FFF2-40B4-BE49-F238E27FC236}">
                <a16:creationId xmlns:a16="http://schemas.microsoft.com/office/drawing/2014/main" id="{BC4748FF-8886-784D-AA03-1433C663BF25}"/>
              </a:ext>
            </a:extLst>
          </p:cNvPr>
          <p:cNvSpPr/>
          <p:nvPr/>
        </p:nvSpPr>
        <p:spPr>
          <a:xfrm>
            <a:off x="2280735" y="6555148"/>
            <a:ext cx="1819743" cy="5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7" name="Rectangle 66">
            <a:extLst>
              <a:ext uri="{FF2B5EF4-FFF2-40B4-BE49-F238E27FC236}">
                <a16:creationId xmlns:a16="http://schemas.microsoft.com/office/drawing/2014/main" id="{566B9CF1-E589-F84C-8C45-FBC3F7C83406}"/>
              </a:ext>
            </a:extLst>
          </p:cNvPr>
          <p:cNvSpPr/>
          <p:nvPr/>
        </p:nvSpPr>
        <p:spPr>
          <a:xfrm>
            <a:off x="4433457" y="4582197"/>
            <a:ext cx="1097811" cy="2671006"/>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6043236-306D-C547-8748-12BF4D3E603B}"/>
              </a:ext>
            </a:extLst>
          </p:cNvPr>
          <p:cNvSpPr/>
          <p:nvPr/>
        </p:nvSpPr>
        <p:spPr>
          <a:xfrm>
            <a:off x="4598346" y="5216955"/>
            <a:ext cx="769212" cy="732175"/>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A6D89AC-D1AE-2F44-9797-14C12E0BC1F9}"/>
              </a:ext>
            </a:extLst>
          </p:cNvPr>
          <p:cNvSpPr/>
          <p:nvPr/>
        </p:nvSpPr>
        <p:spPr>
          <a:xfrm>
            <a:off x="4598346" y="6060172"/>
            <a:ext cx="769212" cy="119303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93DD38C-4127-1045-BC38-6F1DEB0B735E}"/>
              </a:ext>
            </a:extLst>
          </p:cNvPr>
          <p:cNvSpPr/>
          <p:nvPr/>
        </p:nvSpPr>
        <p:spPr>
          <a:xfrm>
            <a:off x="4598346" y="4870580"/>
            <a:ext cx="168038" cy="202502"/>
          </a:xfrm>
          <a:prstGeom prst="rect">
            <a:avLst/>
          </a:prstGeom>
          <a:solidFill>
            <a:srgbClr val="24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A5B94FD-573D-3B40-A610-042FAA340B49}"/>
              </a:ext>
            </a:extLst>
          </p:cNvPr>
          <p:cNvSpPr/>
          <p:nvPr/>
        </p:nvSpPr>
        <p:spPr>
          <a:xfrm>
            <a:off x="4794886" y="4866827"/>
            <a:ext cx="168038" cy="202502"/>
          </a:xfrm>
          <a:prstGeom prst="rect">
            <a:avLst/>
          </a:prstGeom>
          <a:solidFill>
            <a:srgbClr val="24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B72F510-2141-B54B-A9E4-B219A95460AA}"/>
              </a:ext>
            </a:extLst>
          </p:cNvPr>
          <p:cNvSpPr/>
          <p:nvPr/>
        </p:nvSpPr>
        <p:spPr>
          <a:xfrm>
            <a:off x="4998506" y="4870580"/>
            <a:ext cx="168038" cy="202502"/>
          </a:xfrm>
          <a:prstGeom prst="rect">
            <a:avLst/>
          </a:prstGeom>
          <a:solidFill>
            <a:srgbClr val="24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1D348E1-52E8-A44F-8CD9-8919F525AB5E}"/>
              </a:ext>
            </a:extLst>
          </p:cNvPr>
          <p:cNvSpPr/>
          <p:nvPr/>
        </p:nvSpPr>
        <p:spPr>
          <a:xfrm>
            <a:off x="5199521" y="4871660"/>
            <a:ext cx="168038" cy="202502"/>
          </a:xfrm>
          <a:prstGeom prst="rect">
            <a:avLst/>
          </a:prstGeom>
          <a:solidFill>
            <a:srgbClr val="24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F330010-0AFF-B346-B852-5FBF6E8FA2D7}"/>
              </a:ext>
            </a:extLst>
          </p:cNvPr>
          <p:cNvSpPr/>
          <p:nvPr/>
        </p:nvSpPr>
        <p:spPr>
          <a:xfrm>
            <a:off x="2167339" y="3281313"/>
            <a:ext cx="3363929" cy="1222676"/>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68D99AD0-8867-B348-8322-A03D75000500}"/>
              </a:ext>
            </a:extLst>
          </p:cNvPr>
          <p:cNvPicPr>
            <a:picLocks noChangeAspect="1"/>
          </p:cNvPicPr>
          <p:nvPr/>
        </p:nvPicPr>
        <p:blipFill>
          <a:blip r:embed="rId3"/>
          <a:stretch>
            <a:fillRect/>
          </a:stretch>
        </p:blipFill>
        <p:spPr>
          <a:xfrm>
            <a:off x="2688358" y="3606436"/>
            <a:ext cx="2141859" cy="304400"/>
          </a:xfrm>
          <a:prstGeom prst="rect">
            <a:avLst/>
          </a:prstGeom>
        </p:spPr>
      </p:pic>
      <p:sp>
        <p:nvSpPr>
          <p:cNvPr id="76" name="Rectangle 75">
            <a:extLst>
              <a:ext uri="{FF2B5EF4-FFF2-40B4-BE49-F238E27FC236}">
                <a16:creationId xmlns:a16="http://schemas.microsoft.com/office/drawing/2014/main" id="{A6339D2D-DE80-144B-80E0-D01C1752667C}"/>
              </a:ext>
            </a:extLst>
          </p:cNvPr>
          <p:cNvSpPr/>
          <p:nvPr/>
        </p:nvSpPr>
        <p:spPr>
          <a:xfrm>
            <a:off x="2160048" y="4582196"/>
            <a:ext cx="2109699" cy="1270764"/>
          </a:xfrm>
          <a:prstGeom prst="rect">
            <a:avLst/>
          </a:prstGeom>
          <a:solidFill>
            <a:srgbClr val="24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9DE2D2B-1226-5240-9BEA-457304F8A615}"/>
              </a:ext>
            </a:extLst>
          </p:cNvPr>
          <p:cNvSpPr/>
          <p:nvPr/>
        </p:nvSpPr>
        <p:spPr>
          <a:xfrm>
            <a:off x="1916799" y="2078173"/>
            <a:ext cx="3901207" cy="931918"/>
          </a:xfrm>
          <a:prstGeom prst="rect">
            <a:avLst/>
          </a:prstGeom>
          <a:solidFill>
            <a:srgbClr val="24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6283846-6E84-7445-ACD0-A0DC339F09DA}"/>
              </a:ext>
            </a:extLst>
          </p:cNvPr>
          <p:cNvSpPr/>
          <p:nvPr/>
        </p:nvSpPr>
        <p:spPr>
          <a:xfrm>
            <a:off x="2155723" y="2453613"/>
            <a:ext cx="3463060" cy="687212"/>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9DE33D5-929D-C44A-9272-BE3B665CEA4E}"/>
              </a:ext>
            </a:extLst>
          </p:cNvPr>
          <p:cNvSpPr/>
          <p:nvPr/>
        </p:nvSpPr>
        <p:spPr>
          <a:xfrm>
            <a:off x="3093153" y="2663359"/>
            <a:ext cx="971701" cy="628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1" name="Rectangle 80">
            <a:extLst>
              <a:ext uri="{FF2B5EF4-FFF2-40B4-BE49-F238E27FC236}">
                <a16:creationId xmlns:a16="http://schemas.microsoft.com/office/drawing/2014/main" id="{308F75E3-BFD3-5440-97FE-36564DCE8492}"/>
              </a:ext>
            </a:extLst>
          </p:cNvPr>
          <p:cNvSpPr/>
          <p:nvPr/>
        </p:nvSpPr>
        <p:spPr>
          <a:xfrm>
            <a:off x="3093153" y="2817291"/>
            <a:ext cx="637479" cy="71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9" name="Rectangle 78">
            <a:extLst>
              <a:ext uri="{FF2B5EF4-FFF2-40B4-BE49-F238E27FC236}">
                <a16:creationId xmlns:a16="http://schemas.microsoft.com/office/drawing/2014/main" id="{9E18E0D4-6F35-234F-87E5-12A56FA40B26}"/>
              </a:ext>
            </a:extLst>
          </p:cNvPr>
          <p:cNvSpPr/>
          <p:nvPr/>
        </p:nvSpPr>
        <p:spPr>
          <a:xfrm>
            <a:off x="2372028" y="2392319"/>
            <a:ext cx="579356" cy="617771"/>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9A54106-F37C-4C7F-BC68-C8CAAA6E7D0A}"/>
              </a:ext>
            </a:extLst>
          </p:cNvPr>
          <p:cNvSpPr txBox="1"/>
          <p:nvPr/>
        </p:nvSpPr>
        <p:spPr>
          <a:xfrm>
            <a:off x="3307552" y="2061588"/>
            <a:ext cx="1797875"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1536 x 768</a:t>
            </a:r>
          </a:p>
        </p:txBody>
      </p:sp>
      <p:sp>
        <p:nvSpPr>
          <p:cNvPr id="32" name="TextBox 31">
            <a:extLst>
              <a:ext uri="{FF2B5EF4-FFF2-40B4-BE49-F238E27FC236}">
                <a16:creationId xmlns:a16="http://schemas.microsoft.com/office/drawing/2014/main" id="{9B8D0F72-BB41-40A1-AA1C-6837A826DF3E}"/>
              </a:ext>
            </a:extLst>
          </p:cNvPr>
          <p:cNvSpPr txBox="1"/>
          <p:nvPr/>
        </p:nvSpPr>
        <p:spPr>
          <a:xfrm>
            <a:off x="2315959" y="2603532"/>
            <a:ext cx="1797875" cy="230832"/>
          </a:xfrm>
          <a:prstGeom prst="rect">
            <a:avLst/>
          </a:prstGeom>
          <a:noFill/>
        </p:spPr>
        <p:txBody>
          <a:bodyPr wrap="square" rtlCol="0">
            <a:spAutoFit/>
          </a:bodyPr>
          <a:lstStyle/>
          <a:p>
            <a:r>
              <a:rPr lang="en-GB" sz="900" b="1" dirty="0">
                <a:solidFill>
                  <a:schemeClr val="bg1"/>
                </a:solidFill>
                <a:latin typeface="Century Gothic" panose="020B0502020202020204" pitchFamily="34" charset="0"/>
              </a:rPr>
              <a:t>300 x 300</a:t>
            </a:r>
          </a:p>
        </p:txBody>
      </p:sp>
      <p:sp>
        <p:nvSpPr>
          <p:cNvPr id="2" name="Rectangle 1">
            <a:extLst>
              <a:ext uri="{FF2B5EF4-FFF2-40B4-BE49-F238E27FC236}">
                <a16:creationId xmlns:a16="http://schemas.microsoft.com/office/drawing/2014/main" id="{BEE46BFB-D2B5-4D23-A1DB-B914E29EE0E9}"/>
              </a:ext>
            </a:extLst>
          </p:cNvPr>
          <p:cNvSpPr/>
          <p:nvPr/>
        </p:nvSpPr>
        <p:spPr>
          <a:xfrm>
            <a:off x="3079696" y="4008873"/>
            <a:ext cx="1351652" cy="369332"/>
          </a:xfrm>
          <a:prstGeom prst="rect">
            <a:avLst/>
          </a:prstGeom>
        </p:spPr>
        <p:txBody>
          <a:bodyPr wrap="none">
            <a:spAutoFit/>
          </a:bodyPr>
          <a:lstStyle/>
          <a:p>
            <a:r>
              <a:rPr lang="en-GB" b="1" dirty="0">
                <a:solidFill>
                  <a:schemeClr val="bg1"/>
                </a:solidFill>
                <a:latin typeface="Century Gothic" panose="020B0502020202020204" pitchFamily="34" charset="0"/>
              </a:rPr>
              <a:t>1128 x 376</a:t>
            </a:r>
          </a:p>
        </p:txBody>
      </p:sp>
      <p:sp>
        <p:nvSpPr>
          <p:cNvPr id="33" name="Rectangle 32">
            <a:extLst>
              <a:ext uri="{FF2B5EF4-FFF2-40B4-BE49-F238E27FC236}">
                <a16:creationId xmlns:a16="http://schemas.microsoft.com/office/drawing/2014/main" id="{21038DA6-4FAD-4D0B-AAE0-B8C1655193B9}"/>
              </a:ext>
            </a:extLst>
          </p:cNvPr>
          <p:cNvSpPr/>
          <p:nvPr/>
        </p:nvSpPr>
        <p:spPr>
          <a:xfrm>
            <a:off x="2533713" y="5088596"/>
            <a:ext cx="1221809" cy="369332"/>
          </a:xfrm>
          <a:prstGeom prst="rect">
            <a:avLst/>
          </a:prstGeom>
        </p:spPr>
        <p:txBody>
          <a:bodyPr wrap="none">
            <a:spAutoFit/>
          </a:bodyPr>
          <a:lstStyle/>
          <a:p>
            <a:r>
              <a:rPr lang="en-GB" b="1" dirty="0">
                <a:solidFill>
                  <a:schemeClr val="bg1"/>
                </a:solidFill>
                <a:latin typeface="Century Gothic" panose="020B0502020202020204" pitchFamily="34" charset="0"/>
              </a:rPr>
              <a:t>646 x 220</a:t>
            </a:r>
          </a:p>
        </p:txBody>
      </p:sp>
      <p:sp>
        <p:nvSpPr>
          <p:cNvPr id="3" name="TextBox 2">
            <a:extLst>
              <a:ext uri="{FF2B5EF4-FFF2-40B4-BE49-F238E27FC236}">
                <a16:creationId xmlns:a16="http://schemas.microsoft.com/office/drawing/2014/main" id="{E22BD04C-0284-4DC2-8C6D-7F1B0273B4FC}"/>
              </a:ext>
            </a:extLst>
          </p:cNvPr>
          <p:cNvSpPr txBox="1"/>
          <p:nvPr/>
        </p:nvSpPr>
        <p:spPr>
          <a:xfrm>
            <a:off x="43611" y="2365034"/>
            <a:ext cx="1812342" cy="309637"/>
          </a:xfrm>
          <a:prstGeom prst="rect">
            <a:avLst/>
          </a:prstGeom>
          <a:solidFill>
            <a:srgbClr val="225982"/>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4CA5F52A-BB2D-40EE-9436-3004BE26403A}"/>
              </a:ext>
            </a:extLst>
          </p:cNvPr>
          <p:cNvSpPr txBox="1"/>
          <p:nvPr/>
        </p:nvSpPr>
        <p:spPr>
          <a:xfrm>
            <a:off x="5896061" y="2362486"/>
            <a:ext cx="1565190" cy="430887"/>
          </a:xfrm>
          <a:prstGeom prst="rect">
            <a:avLst/>
          </a:prstGeom>
          <a:solidFill>
            <a:srgbClr val="225982"/>
          </a:solidFill>
        </p:spPr>
        <p:txBody>
          <a:bodyPr wrap="square" rtlCol="0">
            <a:spAutoFit/>
          </a:bodyPr>
          <a:lstStyle/>
          <a:p>
            <a:r>
              <a:rPr lang="en-GB" sz="1100" b="1" dirty="0">
                <a:solidFill>
                  <a:schemeClr val="bg1"/>
                </a:solidFill>
                <a:latin typeface="Century Gothic" panose="020B0502020202020204" pitchFamily="34" charset="0"/>
              </a:rPr>
              <a:t>Hero Image:</a:t>
            </a:r>
          </a:p>
          <a:p>
            <a:r>
              <a:rPr lang="en-GB" sz="1100" b="1" dirty="0">
                <a:solidFill>
                  <a:schemeClr val="bg1"/>
                </a:solidFill>
                <a:latin typeface="Century Gothic" panose="020B0502020202020204" pitchFamily="34" charset="0"/>
              </a:rPr>
              <a:t>1128 x 376</a:t>
            </a:r>
          </a:p>
        </p:txBody>
      </p:sp>
      <p:sp>
        <p:nvSpPr>
          <p:cNvPr id="35" name="TextBox 34">
            <a:extLst>
              <a:ext uri="{FF2B5EF4-FFF2-40B4-BE49-F238E27FC236}">
                <a16:creationId xmlns:a16="http://schemas.microsoft.com/office/drawing/2014/main" id="{7E981BC9-6FC1-42E5-BEDC-8434B9449FFD}"/>
              </a:ext>
            </a:extLst>
          </p:cNvPr>
          <p:cNvSpPr txBox="1"/>
          <p:nvPr/>
        </p:nvSpPr>
        <p:spPr>
          <a:xfrm>
            <a:off x="5909166" y="5628819"/>
            <a:ext cx="1538980" cy="430887"/>
          </a:xfrm>
          <a:prstGeom prst="rect">
            <a:avLst/>
          </a:prstGeom>
          <a:solidFill>
            <a:srgbClr val="225982"/>
          </a:solidFill>
        </p:spPr>
        <p:txBody>
          <a:bodyPr wrap="square" rtlCol="0">
            <a:spAutoFit/>
          </a:bodyPr>
          <a:lstStyle/>
          <a:p>
            <a:r>
              <a:rPr lang="en-GB" sz="1100" b="1" dirty="0">
                <a:solidFill>
                  <a:schemeClr val="bg1"/>
                </a:solidFill>
                <a:latin typeface="Century Gothic" panose="020B0502020202020204" pitchFamily="34" charset="0"/>
              </a:rPr>
              <a:t>Square Logo: </a:t>
            </a:r>
          </a:p>
          <a:p>
            <a:r>
              <a:rPr lang="en-GB" sz="1100" b="1" dirty="0">
                <a:solidFill>
                  <a:schemeClr val="bg1"/>
                </a:solidFill>
                <a:latin typeface="Century Gothic" panose="020B0502020202020204" pitchFamily="34" charset="0"/>
              </a:rPr>
              <a:t>60 x 60</a:t>
            </a:r>
          </a:p>
        </p:txBody>
      </p:sp>
      <p:sp>
        <p:nvSpPr>
          <p:cNvPr id="36" name="TextBox 35">
            <a:extLst>
              <a:ext uri="{FF2B5EF4-FFF2-40B4-BE49-F238E27FC236}">
                <a16:creationId xmlns:a16="http://schemas.microsoft.com/office/drawing/2014/main" id="{B06116D8-B271-4DDB-B61D-9A436CE3F1DF}"/>
              </a:ext>
            </a:extLst>
          </p:cNvPr>
          <p:cNvSpPr txBox="1"/>
          <p:nvPr/>
        </p:nvSpPr>
        <p:spPr>
          <a:xfrm>
            <a:off x="41119" y="4265561"/>
            <a:ext cx="1817500" cy="430887"/>
          </a:xfrm>
          <a:prstGeom prst="rect">
            <a:avLst/>
          </a:prstGeom>
          <a:solidFill>
            <a:srgbClr val="225982"/>
          </a:solidFill>
        </p:spPr>
        <p:txBody>
          <a:bodyPr wrap="square" rtlCol="0">
            <a:spAutoFit/>
          </a:bodyPr>
          <a:lstStyle/>
          <a:p>
            <a:r>
              <a:rPr lang="en-GB" sz="1100" b="1" dirty="0">
                <a:solidFill>
                  <a:schemeClr val="bg1"/>
                </a:solidFill>
                <a:latin typeface="Century Gothic" panose="020B0502020202020204" pitchFamily="34" charset="0"/>
              </a:rPr>
              <a:t>Standard logo: </a:t>
            </a:r>
          </a:p>
          <a:p>
            <a:r>
              <a:rPr lang="en-GB" sz="1100" b="1" dirty="0">
                <a:solidFill>
                  <a:schemeClr val="bg1"/>
                </a:solidFill>
                <a:latin typeface="Century Gothic" panose="020B0502020202020204" pitchFamily="34" charset="0"/>
              </a:rPr>
              <a:t>300 x 300</a:t>
            </a:r>
          </a:p>
        </p:txBody>
      </p:sp>
      <p:sp>
        <p:nvSpPr>
          <p:cNvPr id="37" name="TextBox 36">
            <a:extLst>
              <a:ext uri="{FF2B5EF4-FFF2-40B4-BE49-F238E27FC236}">
                <a16:creationId xmlns:a16="http://schemas.microsoft.com/office/drawing/2014/main" id="{8064332A-1443-4494-9972-51B55A540959}"/>
              </a:ext>
            </a:extLst>
          </p:cNvPr>
          <p:cNvSpPr txBox="1"/>
          <p:nvPr/>
        </p:nvSpPr>
        <p:spPr>
          <a:xfrm>
            <a:off x="43611" y="7812326"/>
            <a:ext cx="1783778" cy="446276"/>
          </a:xfrm>
          <a:prstGeom prst="rect">
            <a:avLst/>
          </a:prstGeom>
          <a:solidFill>
            <a:srgbClr val="225982"/>
          </a:solidFill>
        </p:spPr>
        <p:txBody>
          <a:bodyPr wrap="square" rtlCol="0">
            <a:spAutoFit/>
          </a:bodyPr>
          <a:lstStyle/>
          <a:p>
            <a:r>
              <a:rPr lang="en-GB" sz="1100" b="1" dirty="0">
                <a:solidFill>
                  <a:schemeClr val="bg1"/>
                </a:solidFill>
                <a:latin typeface="Century Gothic" panose="020B0502020202020204" pitchFamily="34" charset="0"/>
              </a:rPr>
              <a:t>Business Banner image: </a:t>
            </a:r>
          </a:p>
          <a:p>
            <a:r>
              <a:rPr lang="en-GB" sz="1100" b="1" dirty="0">
                <a:solidFill>
                  <a:schemeClr val="bg1"/>
                </a:solidFill>
                <a:latin typeface="Century Gothic" panose="020B0502020202020204" pitchFamily="34" charset="0"/>
              </a:rPr>
              <a:t>640 x 220 (minimum)</a:t>
            </a:r>
          </a:p>
        </p:txBody>
      </p:sp>
      <p:sp>
        <p:nvSpPr>
          <p:cNvPr id="9" name="TextBox 8">
            <a:extLst>
              <a:ext uri="{FF2B5EF4-FFF2-40B4-BE49-F238E27FC236}">
                <a16:creationId xmlns:a16="http://schemas.microsoft.com/office/drawing/2014/main" id="{4446052D-C592-425B-8826-4028F6D0571D}"/>
              </a:ext>
            </a:extLst>
          </p:cNvPr>
          <p:cNvSpPr txBox="1"/>
          <p:nvPr/>
        </p:nvSpPr>
        <p:spPr>
          <a:xfrm>
            <a:off x="57301" y="2407608"/>
            <a:ext cx="2265747" cy="261610"/>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BG Image: 1536 x768</a:t>
            </a:r>
          </a:p>
        </p:txBody>
      </p:sp>
      <p:sp>
        <p:nvSpPr>
          <p:cNvPr id="10" name="TextBox 9">
            <a:extLst>
              <a:ext uri="{FF2B5EF4-FFF2-40B4-BE49-F238E27FC236}">
                <a16:creationId xmlns:a16="http://schemas.microsoft.com/office/drawing/2014/main" id="{06EF2053-A84F-48CF-BDA5-747C6A974E80}"/>
              </a:ext>
            </a:extLst>
          </p:cNvPr>
          <p:cNvSpPr txBox="1"/>
          <p:nvPr/>
        </p:nvSpPr>
        <p:spPr>
          <a:xfrm>
            <a:off x="20813" y="2753213"/>
            <a:ext cx="2058951" cy="1477328"/>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Recommended: </a:t>
            </a:r>
          </a:p>
          <a:p>
            <a:pPr marL="171450" indent="-171450">
              <a:buFont typeface="Arial" panose="020B0604020202020204" pitchFamily="34" charset="0"/>
              <a:buChar char="•"/>
            </a:pPr>
            <a:r>
              <a:rPr lang="en-GB" sz="1000" dirty="0">
                <a:latin typeface="Century Gothic" panose="020B0502020202020204" pitchFamily="34" charset="0"/>
              </a:rPr>
              <a:t>1536 x 768px</a:t>
            </a:r>
          </a:p>
          <a:p>
            <a:pPr marL="171450" indent="-171450">
              <a:buFont typeface="Arial" panose="020B0604020202020204" pitchFamily="34" charset="0"/>
              <a:buChar char="•"/>
            </a:pPr>
            <a:r>
              <a:rPr lang="en-GB" sz="1000" dirty="0">
                <a:latin typeface="Century Gothic" panose="020B0502020202020204" pitchFamily="34" charset="0"/>
              </a:rPr>
              <a:t>Min size 1192 x 220</a:t>
            </a:r>
          </a:p>
          <a:p>
            <a:pPr marL="171450" indent="-171450">
              <a:buFont typeface="Arial" panose="020B0604020202020204" pitchFamily="34" charset="0"/>
              <a:buChar char="•"/>
            </a:pPr>
            <a:r>
              <a:rPr lang="en-GB" sz="1000" dirty="0">
                <a:latin typeface="Century Gothic" panose="020B0502020202020204" pitchFamily="34" charset="0"/>
              </a:rPr>
              <a:t>Maximum 4MB</a:t>
            </a:r>
          </a:p>
          <a:p>
            <a:pPr marL="171450" indent="-171450">
              <a:buFont typeface="Arial" panose="020B0604020202020204" pitchFamily="34" charset="0"/>
              <a:buChar char="•"/>
            </a:pPr>
            <a:r>
              <a:rPr lang="en-GB" sz="1000" dirty="0">
                <a:latin typeface="Century Gothic" panose="020B0502020202020204" pitchFamily="34" charset="0"/>
              </a:rPr>
              <a:t>Appears as 1400 x 425 px</a:t>
            </a:r>
          </a:p>
          <a:p>
            <a:pPr marL="171450" indent="-171450">
              <a:buFont typeface="Arial" panose="020B0604020202020204" pitchFamily="34" charset="0"/>
              <a:buChar char="•"/>
            </a:pPr>
            <a:r>
              <a:rPr lang="en-GB" sz="1000" dirty="0">
                <a:latin typeface="Century Gothic" panose="020B0502020202020204" pitchFamily="34" charset="0"/>
              </a:rPr>
              <a:t>Image types: PNG, JPG </a:t>
            </a:r>
          </a:p>
          <a:p>
            <a:pPr marL="171450" indent="-171450">
              <a:buFont typeface="Arial" panose="020B0604020202020204" pitchFamily="34" charset="0"/>
              <a:buChar char="•"/>
            </a:pPr>
            <a:r>
              <a:rPr lang="en-GB" sz="1000" dirty="0">
                <a:latin typeface="Century Gothic" panose="020B0502020202020204" pitchFamily="34" charset="0"/>
              </a:rPr>
              <a:t>&amp; GIF. </a:t>
            </a:r>
          </a:p>
        </p:txBody>
      </p:sp>
      <p:sp>
        <p:nvSpPr>
          <p:cNvPr id="42" name="TextBox 41">
            <a:extLst>
              <a:ext uri="{FF2B5EF4-FFF2-40B4-BE49-F238E27FC236}">
                <a16:creationId xmlns:a16="http://schemas.microsoft.com/office/drawing/2014/main" id="{30D3B836-B1C8-4363-B2C9-99870504781C}"/>
              </a:ext>
            </a:extLst>
          </p:cNvPr>
          <p:cNvSpPr txBox="1"/>
          <p:nvPr/>
        </p:nvSpPr>
        <p:spPr>
          <a:xfrm>
            <a:off x="30693" y="5011739"/>
            <a:ext cx="1825260" cy="2708434"/>
          </a:xfrm>
          <a:prstGeom prst="rect">
            <a:avLst/>
          </a:prstGeom>
          <a:noFill/>
        </p:spPr>
        <p:txBody>
          <a:bodyPr wrap="square" rtlCol="0">
            <a:spAutoFit/>
          </a:bodyPr>
          <a:lstStyle/>
          <a:p>
            <a:r>
              <a:rPr lang="en-GB" sz="1000" dirty="0">
                <a:latin typeface="Century Gothic" panose="020B0502020202020204" pitchFamily="34" charset="0"/>
              </a:rPr>
              <a:t>Image Guidelines</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Recommended: 300 x 300px</a:t>
            </a:r>
          </a:p>
          <a:p>
            <a:pPr marL="171450" indent="-171450">
              <a:buFont typeface="Arial" panose="020B0604020202020204" pitchFamily="34" charset="0"/>
              <a:buChar char="•"/>
            </a:pPr>
            <a:r>
              <a:rPr lang="en-GB" sz="1000" dirty="0">
                <a:latin typeface="Century Gothic" panose="020B0502020202020204" pitchFamily="34" charset="0"/>
              </a:rPr>
              <a:t>Minimum (300 x 300 px, resized to fit). </a:t>
            </a:r>
          </a:p>
          <a:p>
            <a:pPr marL="171450" indent="-171450">
              <a:buFont typeface="Arial" panose="020B0604020202020204" pitchFamily="34" charset="0"/>
              <a:buChar char="•"/>
            </a:pPr>
            <a:r>
              <a:rPr lang="en-GB" sz="1000" dirty="0">
                <a:latin typeface="Century Gothic" panose="020B0502020202020204" pitchFamily="34" charset="0"/>
              </a:rPr>
              <a:t>Maximum 4MB (Square Layout)</a:t>
            </a:r>
          </a:p>
          <a:p>
            <a:pPr marL="171450" indent="-171450">
              <a:buFont typeface="Arial" panose="020B0604020202020204" pitchFamily="34" charset="0"/>
              <a:buChar char="•"/>
            </a:pPr>
            <a:r>
              <a:rPr lang="en-GB" sz="1000" dirty="0">
                <a:latin typeface="Century Gothic" panose="020B0502020202020204" pitchFamily="34" charset="0"/>
              </a:rPr>
              <a:t>Image types: PNG, JPG &amp; GIF. </a:t>
            </a:r>
          </a:p>
          <a:p>
            <a:endParaRPr lang="en-GB" sz="1000" dirty="0">
              <a:latin typeface="Century Gothic" panose="020B0502020202020204" pitchFamily="34" charset="0"/>
            </a:endParaRPr>
          </a:p>
          <a:p>
            <a:r>
              <a:rPr lang="en-GB" sz="1000" dirty="0">
                <a:latin typeface="Century Gothic" panose="020B0502020202020204" pitchFamily="34" charset="0"/>
              </a:rPr>
              <a:t>This is one of two brand logos you should add to LinkedIn business page.</a:t>
            </a:r>
          </a:p>
          <a:p>
            <a:r>
              <a:rPr lang="en-GB" sz="1000" dirty="0">
                <a:latin typeface="Century Gothic" panose="020B0502020202020204" pitchFamily="34" charset="0"/>
              </a:rPr>
              <a:t>The bigger version shows up right next to your brand name on LinkedIn. </a:t>
            </a:r>
          </a:p>
        </p:txBody>
      </p:sp>
      <p:sp>
        <p:nvSpPr>
          <p:cNvPr id="43" name="TextBox 42">
            <a:extLst>
              <a:ext uri="{FF2B5EF4-FFF2-40B4-BE49-F238E27FC236}">
                <a16:creationId xmlns:a16="http://schemas.microsoft.com/office/drawing/2014/main" id="{97FE653E-25E5-4DFF-AC88-F925D1F7918B}"/>
              </a:ext>
            </a:extLst>
          </p:cNvPr>
          <p:cNvSpPr txBox="1"/>
          <p:nvPr/>
        </p:nvSpPr>
        <p:spPr>
          <a:xfrm>
            <a:off x="5827324" y="6231584"/>
            <a:ext cx="1768069" cy="1015663"/>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60 x 60 px (resized to fit). </a:t>
            </a:r>
          </a:p>
          <a:p>
            <a:pPr marL="171450" indent="-171450">
              <a:buFont typeface="Arial" panose="020B0604020202020204" pitchFamily="34" charset="0"/>
              <a:buChar char="•"/>
            </a:pPr>
            <a:r>
              <a:rPr lang="en-GB" sz="1000" dirty="0">
                <a:latin typeface="Century Gothic" panose="020B0502020202020204" pitchFamily="34" charset="0"/>
              </a:rPr>
              <a:t>Maximum 2MB Image types: PNG, JPG &amp; GIF.  </a:t>
            </a:r>
          </a:p>
        </p:txBody>
      </p:sp>
      <p:sp>
        <p:nvSpPr>
          <p:cNvPr id="44" name="TextBox 43">
            <a:extLst>
              <a:ext uri="{FF2B5EF4-FFF2-40B4-BE49-F238E27FC236}">
                <a16:creationId xmlns:a16="http://schemas.microsoft.com/office/drawing/2014/main" id="{3E40BB01-9D6B-408F-9F77-35D25CF8FC6B}"/>
              </a:ext>
            </a:extLst>
          </p:cNvPr>
          <p:cNvSpPr txBox="1"/>
          <p:nvPr/>
        </p:nvSpPr>
        <p:spPr>
          <a:xfrm>
            <a:off x="5881108" y="2920209"/>
            <a:ext cx="1700969" cy="2400657"/>
          </a:xfrm>
          <a:prstGeom prst="rect">
            <a:avLst/>
          </a:prstGeom>
          <a:noFill/>
        </p:spPr>
        <p:txBody>
          <a:bodyPr wrap="square" rtlCol="0">
            <a:spAutoFit/>
          </a:bodyPr>
          <a:lstStyle/>
          <a:p>
            <a:r>
              <a:rPr lang="en-GB" sz="1000" dirty="0">
                <a:latin typeface="Century Gothic" panose="020B0502020202020204" pitchFamily="34" charset="0"/>
              </a:rPr>
              <a:t>Image Guidelines</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Minimum: 1128 x 376 pixels</a:t>
            </a:r>
          </a:p>
          <a:p>
            <a:pPr marL="171450" indent="-171450">
              <a:buFont typeface="Arial" panose="020B0604020202020204" pitchFamily="34" charset="0"/>
              <a:buChar char="•"/>
            </a:pPr>
            <a:r>
              <a:rPr lang="en-GB" sz="1000" dirty="0">
                <a:latin typeface="Century Gothic" panose="020B0502020202020204" pitchFamily="34" charset="0"/>
              </a:rPr>
              <a:t>Maximum 2MB</a:t>
            </a:r>
          </a:p>
          <a:p>
            <a:pPr marL="171450" indent="-171450">
              <a:buFont typeface="Arial" panose="020B0604020202020204" pitchFamily="34" charset="0"/>
              <a:buChar char="•"/>
            </a:pPr>
            <a:r>
              <a:rPr lang="en-GB" sz="1000" dirty="0">
                <a:latin typeface="Century Gothic" panose="020B0502020202020204" pitchFamily="34" charset="0"/>
              </a:rPr>
              <a:t>Landscape Layout</a:t>
            </a:r>
          </a:p>
          <a:p>
            <a:pPr marL="171450" indent="-171450">
              <a:buFont typeface="Arial" panose="020B0604020202020204" pitchFamily="34" charset="0"/>
              <a:buChar char="•"/>
            </a:pPr>
            <a:r>
              <a:rPr lang="en-GB" sz="1000" dirty="0">
                <a:latin typeface="Century Gothic" panose="020B0502020202020204" pitchFamily="34" charset="0"/>
              </a:rPr>
              <a:t>Image types: PNG, JPG &amp; GIF.  </a:t>
            </a:r>
          </a:p>
          <a:p>
            <a:endParaRPr lang="en-GB" sz="1000" dirty="0">
              <a:latin typeface="Century Gothic" panose="020B0502020202020204" pitchFamily="34" charset="0"/>
            </a:endParaRPr>
          </a:p>
          <a:p>
            <a:r>
              <a:rPr lang="en-GB" sz="1000" dirty="0">
                <a:latin typeface="Century Gothic" panose="020B0502020202020204" pitchFamily="34" charset="0"/>
              </a:rPr>
              <a:t>Utilise the banner as it bigger than other images on your page. Utilise it to convey you company in the best way possible.</a:t>
            </a:r>
          </a:p>
        </p:txBody>
      </p:sp>
    </p:spTree>
    <p:extLst>
      <p:ext uri="{BB962C8B-B14F-4D97-AF65-F5344CB8AC3E}">
        <p14:creationId xmlns:p14="http://schemas.microsoft.com/office/powerpoint/2010/main" val="285281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E8A58092-46CE-8C48-82F8-F0C2B7CBFE0E}"/>
              </a:ext>
            </a:extLst>
          </p:cNvPr>
          <p:cNvPicPr>
            <a:picLocks noChangeAspect="1"/>
          </p:cNvPicPr>
          <p:nvPr/>
        </p:nvPicPr>
        <p:blipFill>
          <a:blip r:embed="rId2"/>
          <a:stretch>
            <a:fillRect/>
          </a:stretch>
        </p:blipFill>
        <p:spPr>
          <a:xfrm>
            <a:off x="3600341" y="9862102"/>
            <a:ext cx="373322" cy="373322"/>
          </a:xfrm>
          <a:prstGeom prst="rect">
            <a:avLst/>
          </a:prstGeom>
        </p:spPr>
      </p:pic>
      <p:sp>
        <p:nvSpPr>
          <p:cNvPr id="23" name="Rectangle 22">
            <a:extLst>
              <a:ext uri="{FF2B5EF4-FFF2-40B4-BE49-F238E27FC236}">
                <a16:creationId xmlns:a16="http://schemas.microsoft.com/office/drawing/2014/main" id="{68068835-275E-DA4D-B400-E00A0992320A}"/>
              </a:ext>
            </a:extLst>
          </p:cNvPr>
          <p:cNvSpPr/>
          <p:nvPr/>
        </p:nvSpPr>
        <p:spPr>
          <a:xfrm>
            <a:off x="3062443" y="2021541"/>
            <a:ext cx="2506313" cy="2390002"/>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446A41-F28E-FA49-BEFD-75EF07267A96}"/>
              </a:ext>
            </a:extLst>
          </p:cNvPr>
          <p:cNvSpPr/>
          <p:nvPr/>
        </p:nvSpPr>
        <p:spPr>
          <a:xfrm>
            <a:off x="2762808" y="2021541"/>
            <a:ext cx="2603302" cy="2390002"/>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E1D98C3-4E61-7044-BA45-BAE3E47EC4DA}"/>
              </a:ext>
            </a:extLst>
          </p:cNvPr>
          <p:cNvPicPr>
            <a:picLocks noChangeAspect="1"/>
          </p:cNvPicPr>
          <p:nvPr/>
        </p:nvPicPr>
        <p:blipFill>
          <a:blip r:embed="rId3"/>
          <a:stretch>
            <a:fillRect/>
          </a:stretch>
        </p:blipFill>
        <p:spPr>
          <a:xfrm>
            <a:off x="3682078" y="2729823"/>
            <a:ext cx="764763" cy="100627"/>
          </a:xfrm>
          <a:prstGeom prst="rect">
            <a:avLst/>
          </a:prstGeom>
        </p:spPr>
      </p:pic>
      <p:sp>
        <p:nvSpPr>
          <p:cNvPr id="26" name="Rectangle 25">
            <a:extLst>
              <a:ext uri="{FF2B5EF4-FFF2-40B4-BE49-F238E27FC236}">
                <a16:creationId xmlns:a16="http://schemas.microsoft.com/office/drawing/2014/main" id="{7A07ED1F-6F6A-1D43-B391-4EF21D551542}"/>
              </a:ext>
            </a:extLst>
          </p:cNvPr>
          <p:cNvSpPr/>
          <p:nvPr/>
        </p:nvSpPr>
        <p:spPr>
          <a:xfrm>
            <a:off x="3103541" y="5612692"/>
            <a:ext cx="1925161" cy="3544242"/>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975067-E176-0F4C-86CD-E0DCF74E82E8}"/>
              </a:ext>
            </a:extLst>
          </p:cNvPr>
          <p:cNvSpPr/>
          <p:nvPr/>
        </p:nvSpPr>
        <p:spPr>
          <a:xfrm>
            <a:off x="3150231" y="5685880"/>
            <a:ext cx="1792257" cy="3370182"/>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40F755B-CB4A-9842-9252-96D2BBE1EB60}"/>
              </a:ext>
            </a:extLst>
          </p:cNvPr>
          <p:cNvPicPr>
            <a:picLocks noChangeAspect="1"/>
          </p:cNvPicPr>
          <p:nvPr/>
        </p:nvPicPr>
        <p:blipFill>
          <a:blip r:embed="rId3"/>
          <a:stretch>
            <a:fillRect/>
          </a:stretch>
        </p:blipFill>
        <p:spPr>
          <a:xfrm>
            <a:off x="3716329" y="6910989"/>
            <a:ext cx="764763" cy="100627"/>
          </a:xfrm>
          <a:prstGeom prst="rect">
            <a:avLst/>
          </a:prstGeom>
        </p:spPr>
      </p:pic>
      <p:sp>
        <p:nvSpPr>
          <p:cNvPr id="11" name="Rectangle 10">
            <a:extLst>
              <a:ext uri="{FF2B5EF4-FFF2-40B4-BE49-F238E27FC236}">
                <a16:creationId xmlns:a16="http://schemas.microsoft.com/office/drawing/2014/main" id="{07F77BEE-A451-422D-8565-8884E99C59A8}"/>
              </a:ext>
            </a:extLst>
          </p:cNvPr>
          <p:cNvSpPr/>
          <p:nvPr/>
        </p:nvSpPr>
        <p:spPr>
          <a:xfrm>
            <a:off x="3323711" y="2071109"/>
            <a:ext cx="1481496" cy="369332"/>
          </a:xfrm>
          <a:prstGeom prst="rect">
            <a:avLst/>
          </a:prstGeom>
        </p:spPr>
        <p:txBody>
          <a:bodyPr wrap="none">
            <a:spAutoFit/>
          </a:bodyPr>
          <a:lstStyle/>
          <a:p>
            <a:r>
              <a:rPr lang="en-GB" b="1" dirty="0">
                <a:solidFill>
                  <a:schemeClr val="bg1"/>
                </a:solidFill>
                <a:latin typeface="Century Gothic" panose="020B0502020202020204" pitchFamily="34" charset="0"/>
              </a:rPr>
              <a:t>1080 x 1080</a:t>
            </a:r>
          </a:p>
        </p:txBody>
      </p:sp>
      <p:sp>
        <p:nvSpPr>
          <p:cNvPr id="12" name="Rectangle 11">
            <a:extLst>
              <a:ext uri="{FF2B5EF4-FFF2-40B4-BE49-F238E27FC236}">
                <a16:creationId xmlns:a16="http://schemas.microsoft.com/office/drawing/2014/main" id="{7E86787D-CAA1-45E0-873C-FA41149CC5E4}"/>
              </a:ext>
            </a:extLst>
          </p:cNvPr>
          <p:cNvSpPr/>
          <p:nvPr/>
        </p:nvSpPr>
        <p:spPr>
          <a:xfrm>
            <a:off x="3305612" y="6447912"/>
            <a:ext cx="1481496" cy="369332"/>
          </a:xfrm>
          <a:prstGeom prst="rect">
            <a:avLst/>
          </a:prstGeom>
        </p:spPr>
        <p:txBody>
          <a:bodyPr wrap="none">
            <a:spAutoFit/>
          </a:bodyPr>
          <a:lstStyle/>
          <a:p>
            <a:r>
              <a:rPr lang="en-GB" b="1" dirty="0">
                <a:solidFill>
                  <a:schemeClr val="bg1"/>
                </a:solidFill>
                <a:latin typeface="Century Gothic" panose="020B0502020202020204" pitchFamily="34" charset="0"/>
              </a:rPr>
              <a:t>1080 x 1920</a:t>
            </a:r>
          </a:p>
        </p:txBody>
      </p:sp>
      <p:sp>
        <p:nvSpPr>
          <p:cNvPr id="13" name="TextBox 12">
            <a:extLst>
              <a:ext uri="{FF2B5EF4-FFF2-40B4-BE49-F238E27FC236}">
                <a16:creationId xmlns:a16="http://schemas.microsoft.com/office/drawing/2014/main" id="{0E14DBC0-C9CB-4536-BE11-FAF167DC8151}"/>
              </a:ext>
            </a:extLst>
          </p:cNvPr>
          <p:cNvSpPr txBox="1"/>
          <p:nvPr/>
        </p:nvSpPr>
        <p:spPr>
          <a:xfrm>
            <a:off x="141509" y="2127669"/>
            <a:ext cx="2060396" cy="261610"/>
          </a:xfrm>
          <a:prstGeom prst="rect">
            <a:avLst/>
          </a:prstGeom>
          <a:solidFill>
            <a:srgbClr val="016896"/>
          </a:solidFill>
        </p:spPr>
        <p:txBody>
          <a:bodyPr wrap="square" rtlCol="0">
            <a:spAutoFit/>
          </a:bodyPr>
          <a:lstStyle/>
          <a:p>
            <a:r>
              <a:rPr lang="en-GB" sz="1100" b="1" dirty="0">
                <a:solidFill>
                  <a:schemeClr val="bg1"/>
                </a:solidFill>
                <a:latin typeface="Century Gothic" panose="020B0502020202020204" pitchFamily="34" charset="0"/>
              </a:rPr>
              <a:t>Photo size: 1080 x 1080</a:t>
            </a:r>
          </a:p>
        </p:txBody>
      </p:sp>
      <p:sp>
        <p:nvSpPr>
          <p:cNvPr id="14" name="TextBox 13">
            <a:extLst>
              <a:ext uri="{FF2B5EF4-FFF2-40B4-BE49-F238E27FC236}">
                <a16:creationId xmlns:a16="http://schemas.microsoft.com/office/drawing/2014/main" id="{5A54AB7C-6D5E-4763-9EB0-615B9347FADD}"/>
              </a:ext>
            </a:extLst>
          </p:cNvPr>
          <p:cNvSpPr txBox="1"/>
          <p:nvPr/>
        </p:nvSpPr>
        <p:spPr>
          <a:xfrm>
            <a:off x="141359" y="5588060"/>
            <a:ext cx="2621449" cy="430887"/>
          </a:xfrm>
          <a:prstGeom prst="rect">
            <a:avLst/>
          </a:prstGeom>
          <a:solidFill>
            <a:srgbClr val="016896"/>
          </a:solidFill>
        </p:spPr>
        <p:txBody>
          <a:bodyPr wrap="square" rtlCol="0">
            <a:spAutoFit/>
          </a:bodyPr>
          <a:lstStyle/>
          <a:p>
            <a:r>
              <a:rPr lang="en-GB" sz="1100" b="1" dirty="0">
                <a:solidFill>
                  <a:schemeClr val="bg1"/>
                </a:solidFill>
                <a:latin typeface="Century Gothic" panose="020B0502020202020204" pitchFamily="34" charset="0"/>
              </a:rPr>
              <a:t>Instagram Stories and Instagram TV: </a:t>
            </a:r>
          </a:p>
          <a:p>
            <a:r>
              <a:rPr lang="en-GB" sz="1100" b="1" dirty="0">
                <a:solidFill>
                  <a:schemeClr val="bg1"/>
                </a:solidFill>
                <a:latin typeface="Century Gothic" panose="020B0502020202020204" pitchFamily="34" charset="0"/>
              </a:rPr>
              <a:t>1080 x 1920</a:t>
            </a:r>
          </a:p>
        </p:txBody>
      </p:sp>
      <p:sp>
        <p:nvSpPr>
          <p:cNvPr id="2" name="TextBox 1">
            <a:extLst>
              <a:ext uri="{FF2B5EF4-FFF2-40B4-BE49-F238E27FC236}">
                <a16:creationId xmlns:a16="http://schemas.microsoft.com/office/drawing/2014/main" id="{285E9CCE-6306-458B-AA5E-19EC81FFAF01}"/>
              </a:ext>
            </a:extLst>
          </p:cNvPr>
          <p:cNvSpPr txBox="1"/>
          <p:nvPr/>
        </p:nvSpPr>
        <p:spPr>
          <a:xfrm>
            <a:off x="104057" y="6183918"/>
            <a:ext cx="2060396" cy="2092881"/>
          </a:xfrm>
          <a:prstGeom prst="rect">
            <a:avLst/>
          </a:prstGeom>
          <a:noFill/>
        </p:spPr>
        <p:txBody>
          <a:bodyPr wrap="square" rtlCol="0">
            <a:spAutoFit/>
          </a:bodyPr>
          <a:lstStyle/>
          <a:p>
            <a:r>
              <a:rPr lang="en-GB" sz="1000" dirty="0">
                <a:latin typeface="Century Gothic" panose="020B0502020202020204" pitchFamily="34" charset="0"/>
              </a:rPr>
              <a:t>Image Guidelines: </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Recommended resolution of 1080 x 1920</a:t>
            </a:r>
          </a:p>
          <a:p>
            <a:pPr marL="171450" indent="-171450">
              <a:buFont typeface="Arial" panose="020B0604020202020204" pitchFamily="34" charset="0"/>
              <a:buChar char="•"/>
            </a:pPr>
            <a:r>
              <a:rPr lang="en-GB" sz="1000" dirty="0">
                <a:latin typeface="Century Gothic" panose="020B0502020202020204" pitchFamily="34" charset="0"/>
              </a:rPr>
              <a:t>Minimum resolution of 600 x 1067. </a:t>
            </a:r>
          </a:p>
          <a:p>
            <a:pPr marL="171450" indent="-171450">
              <a:buFont typeface="Arial" panose="020B0604020202020204" pitchFamily="34" charset="0"/>
              <a:buChar char="•"/>
            </a:pPr>
            <a:r>
              <a:rPr lang="en-GB" sz="1000" dirty="0">
                <a:latin typeface="Century Gothic" panose="020B0502020202020204" pitchFamily="34" charset="0"/>
              </a:rPr>
              <a:t>Aspect Ration is 9:16</a:t>
            </a:r>
          </a:p>
          <a:p>
            <a:pPr marL="171450" indent="-171450">
              <a:buFont typeface="Arial" panose="020B0604020202020204" pitchFamily="34" charset="0"/>
              <a:buChar char="•"/>
            </a:pPr>
            <a:r>
              <a:rPr lang="en-GB" sz="1000" dirty="0">
                <a:latin typeface="Century Gothic" panose="020B0502020202020204" pitchFamily="34" charset="0"/>
              </a:rPr>
              <a:t>Max file size is 4GB</a:t>
            </a:r>
          </a:p>
          <a:p>
            <a:pPr marL="171450" indent="-171450">
              <a:buFont typeface="Arial" panose="020B0604020202020204" pitchFamily="34" charset="0"/>
              <a:buChar char="•"/>
            </a:pPr>
            <a:endParaRPr lang="en-GB" sz="1000" dirty="0">
              <a:latin typeface="Century Gothic" panose="020B0502020202020204" pitchFamily="34" charset="0"/>
            </a:endParaRPr>
          </a:p>
          <a:p>
            <a:r>
              <a:rPr lang="en-GB" sz="1000" dirty="0">
                <a:latin typeface="Century Gothic" panose="020B0502020202020204" pitchFamily="34" charset="0"/>
              </a:rPr>
              <a:t>IGTV videos should always be filmed as vertical video with dimensions of </a:t>
            </a:r>
          </a:p>
          <a:p>
            <a:r>
              <a:rPr lang="en-GB" sz="1000" dirty="0">
                <a:latin typeface="Century Gothic" panose="020B0502020202020204" pitchFamily="34" charset="0"/>
              </a:rPr>
              <a:t>1080 x 1920</a:t>
            </a:r>
          </a:p>
        </p:txBody>
      </p:sp>
      <p:sp>
        <p:nvSpPr>
          <p:cNvPr id="3" name="TextBox 2">
            <a:extLst>
              <a:ext uri="{FF2B5EF4-FFF2-40B4-BE49-F238E27FC236}">
                <a16:creationId xmlns:a16="http://schemas.microsoft.com/office/drawing/2014/main" id="{23724B22-FB17-48BC-BDD1-A3ECF1888B9A}"/>
              </a:ext>
            </a:extLst>
          </p:cNvPr>
          <p:cNvSpPr txBox="1"/>
          <p:nvPr/>
        </p:nvSpPr>
        <p:spPr>
          <a:xfrm>
            <a:off x="104057" y="2571206"/>
            <a:ext cx="2262731" cy="2262158"/>
          </a:xfrm>
          <a:prstGeom prst="rect">
            <a:avLst/>
          </a:prstGeom>
          <a:noFill/>
        </p:spPr>
        <p:txBody>
          <a:bodyPr wrap="square" rtlCol="0">
            <a:spAutoFit/>
          </a:bodyPr>
          <a:lstStyle/>
          <a:p>
            <a:r>
              <a:rPr lang="en-GB" sz="1000" dirty="0">
                <a:latin typeface="Century Gothic" panose="020B0502020202020204" pitchFamily="34" charset="0"/>
              </a:rPr>
              <a:t>Image Guidelines: </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Instagram images have been expanded to 1080 x 1080px. </a:t>
            </a:r>
          </a:p>
          <a:p>
            <a:pPr marL="171450" indent="-171450">
              <a:buFont typeface="Arial" panose="020B0604020202020204" pitchFamily="34" charset="0"/>
              <a:buChar char="•"/>
            </a:pPr>
            <a:r>
              <a:rPr lang="en-GB" sz="1000" dirty="0">
                <a:latin typeface="Century Gothic" panose="020B0502020202020204" pitchFamily="34" charset="0"/>
              </a:rPr>
              <a:t>Images are automatically scaled down to 612 x 612px.</a:t>
            </a:r>
          </a:p>
          <a:p>
            <a:pPr marL="171450" indent="-171450">
              <a:buFont typeface="Arial" panose="020B0604020202020204" pitchFamily="34" charset="0"/>
              <a:buChar char="•"/>
            </a:pPr>
            <a:r>
              <a:rPr lang="en-GB" sz="1000" dirty="0">
                <a:latin typeface="Century Gothic" panose="020B0502020202020204" pitchFamily="34" charset="0"/>
              </a:rPr>
              <a:t>Appear in users feeds at </a:t>
            </a:r>
          </a:p>
          <a:p>
            <a:pPr marL="171450" indent="-171450">
              <a:buFont typeface="Arial" panose="020B0604020202020204" pitchFamily="34" charset="0"/>
              <a:buChar char="•"/>
            </a:pPr>
            <a:r>
              <a:rPr lang="en-GB" sz="1000" dirty="0">
                <a:latin typeface="Century Gothic" panose="020B0502020202020204" pitchFamily="34" charset="0"/>
              </a:rPr>
              <a:t>510 x 510 px </a:t>
            </a:r>
          </a:p>
          <a:p>
            <a:pPr marL="171450" indent="-171450">
              <a:buFont typeface="Arial" panose="020B0604020202020204" pitchFamily="34" charset="0"/>
              <a:buChar char="•"/>
            </a:pPr>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Featured headers images will appear as 204 x 204px. Larger featured header images will be displayed at 409 x 409px. </a:t>
            </a:r>
          </a:p>
          <a:p>
            <a:endParaRPr lang="en-GB" sz="1100" dirty="0"/>
          </a:p>
        </p:txBody>
      </p:sp>
    </p:spTree>
    <p:extLst>
      <p:ext uri="{BB962C8B-B14F-4D97-AF65-F5344CB8AC3E}">
        <p14:creationId xmlns:p14="http://schemas.microsoft.com/office/powerpoint/2010/main" val="245895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E8A58092-46CE-8C48-82F8-F0C2B7CBFE0E}"/>
              </a:ext>
            </a:extLst>
          </p:cNvPr>
          <p:cNvPicPr>
            <a:picLocks noChangeAspect="1"/>
          </p:cNvPicPr>
          <p:nvPr/>
        </p:nvPicPr>
        <p:blipFill>
          <a:blip r:embed="rId2"/>
          <a:stretch>
            <a:fillRect/>
          </a:stretch>
        </p:blipFill>
        <p:spPr>
          <a:xfrm>
            <a:off x="3600341" y="9862102"/>
            <a:ext cx="373322" cy="373322"/>
          </a:xfrm>
          <a:prstGeom prst="rect">
            <a:avLst/>
          </a:prstGeom>
        </p:spPr>
      </p:pic>
      <p:grpSp>
        <p:nvGrpSpPr>
          <p:cNvPr id="12" name="Group 11">
            <a:extLst>
              <a:ext uri="{FF2B5EF4-FFF2-40B4-BE49-F238E27FC236}">
                <a16:creationId xmlns:a16="http://schemas.microsoft.com/office/drawing/2014/main" id="{E5D88689-1701-0E44-932D-DB5956412BA0}"/>
              </a:ext>
            </a:extLst>
          </p:cNvPr>
          <p:cNvGrpSpPr/>
          <p:nvPr/>
        </p:nvGrpSpPr>
        <p:grpSpPr>
          <a:xfrm>
            <a:off x="2627659" y="3285567"/>
            <a:ext cx="4453888" cy="4495904"/>
            <a:chOff x="2678301" y="2808369"/>
            <a:chExt cx="4453888" cy="4495904"/>
          </a:xfrm>
        </p:grpSpPr>
        <p:sp>
          <p:nvSpPr>
            <p:cNvPr id="44" name="Rectangle 43">
              <a:extLst>
                <a:ext uri="{FF2B5EF4-FFF2-40B4-BE49-F238E27FC236}">
                  <a16:creationId xmlns:a16="http://schemas.microsoft.com/office/drawing/2014/main" id="{DB5520D6-DD0B-914B-AA69-C48940FDDB7F}"/>
                </a:ext>
              </a:extLst>
            </p:cNvPr>
            <p:cNvSpPr/>
            <p:nvPr/>
          </p:nvSpPr>
          <p:spPr>
            <a:xfrm>
              <a:off x="2678301" y="2808369"/>
              <a:ext cx="4453888" cy="4495904"/>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E480059-F37E-3F45-8504-431DDB743A61}"/>
                </a:ext>
              </a:extLst>
            </p:cNvPr>
            <p:cNvSpPr/>
            <p:nvPr/>
          </p:nvSpPr>
          <p:spPr>
            <a:xfrm>
              <a:off x="2718247" y="2871866"/>
              <a:ext cx="4372499" cy="4357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ctangle 97">
            <a:extLst>
              <a:ext uri="{FF2B5EF4-FFF2-40B4-BE49-F238E27FC236}">
                <a16:creationId xmlns:a16="http://schemas.microsoft.com/office/drawing/2014/main" id="{9039B204-F13F-9749-8437-AB8C9AFA765A}"/>
              </a:ext>
            </a:extLst>
          </p:cNvPr>
          <p:cNvSpPr/>
          <p:nvPr/>
        </p:nvSpPr>
        <p:spPr>
          <a:xfrm>
            <a:off x="4376865" y="5307766"/>
            <a:ext cx="990655" cy="99702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702DF42-085F-0046-A18E-893881D25B56}"/>
              </a:ext>
            </a:extLst>
          </p:cNvPr>
          <p:cNvSpPr/>
          <p:nvPr/>
        </p:nvSpPr>
        <p:spPr>
          <a:xfrm>
            <a:off x="5700123" y="5307766"/>
            <a:ext cx="990655" cy="99702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8B1CCDF-85B2-8F4A-B9B7-8A7B5CA21D59}"/>
              </a:ext>
            </a:extLst>
          </p:cNvPr>
          <p:cNvSpPr/>
          <p:nvPr/>
        </p:nvSpPr>
        <p:spPr>
          <a:xfrm>
            <a:off x="4376865" y="6496704"/>
            <a:ext cx="990655" cy="99702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AFE31A9-2E63-9449-8031-B9F6E27A4B3C}"/>
              </a:ext>
            </a:extLst>
          </p:cNvPr>
          <p:cNvSpPr/>
          <p:nvPr/>
        </p:nvSpPr>
        <p:spPr>
          <a:xfrm>
            <a:off x="5700123" y="6496704"/>
            <a:ext cx="990655" cy="99702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7C57347-3E21-7A43-9BB6-6BDE105F2668}"/>
              </a:ext>
            </a:extLst>
          </p:cNvPr>
          <p:cNvSpPr/>
          <p:nvPr/>
        </p:nvSpPr>
        <p:spPr>
          <a:xfrm>
            <a:off x="3041710" y="6510352"/>
            <a:ext cx="990655" cy="99702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BE38136-8C5D-6C4C-A14B-4C9D1C1010AA}"/>
              </a:ext>
            </a:extLst>
          </p:cNvPr>
          <p:cNvSpPr/>
          <p:nvPr/>
        </p:nvSpPr>
        <p:spPr>
          <a:xfrm>
            <a:off x="3045810" y="5302108"/>
            <a:ext cx="990655" cy="997026"/>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4E08B89-2F50-CC44-B470-D30CCA537A30}"/>
              </a:ext>
            </a:extLst>
          </p:cNvPr>
          <p:cNvSpPr/>
          <p:nvPr/>
        </p:nvSpPr>
        <p:spPr>
          <a:xfrm>
            <a:off x="3041709" y="3674428"/>
            <a:ext cx="881311" cy="881311"/>
          </a:xfrm>
          <a:prstGeom prst="ellipse">
            <a:avLst/>
          </a:prstGeom>
          <a:solidFill>
            <a:srgbClr val="016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61B10D0-A789-584A-8039-6035A2A9DC47}"/>
              </a:ext>
            </a:extLst>
          </p:cNvPr>
          <p:cNvGrpSpPr/>
          <p:nvPr/>
        </p:nvGrpSpPr>
        <p:grpSpPr>
          <a:xfrm>
            <a:off x="4094100" y="3843756"/>
            <a:ext cx="2506315" cy="469103"/>
            <a:chOff x="4144742" y="3366559"/>
            <a:chExt cx="2506315" cy="379322"/>
          </a:xfrm>
        </p:grpSpPr>
        <p:sp>
          <p:nvSpPr>
            <p:cNvPr id="56" name="Rectangle 55">
              <a:extLst>
                <a:ext uri="{FF2B5EF4-FFF2-40B4-BE49-F238E27FC236}">
                  <a16:creationId xmlns:a16="http://schemas.microsoft.com/office/drawing/2014/main" id="{99DD6EBC-50CF-0544-85B9-503ECD9F226C}"/>
                </a:ext>
              </a:extLst>
            </p:cNvPr>
            <p:cNvSpPr/>
            <p:nvPr/>
          </p:nvSpPr>
          <p:spPr>
            <a:xfrm>
              <a:off x="4144744" y="3366559"/>
              <a:ext cx="2506313" cy="93705"/>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C20CF4D-7B1B-1E4E-B31B-474EE088EF5A}"/>
                </a:ext>
              </a:extLst>
            </p:cNvPr>
            <p:cNvSpPr/>
            <p:nvPr/>
          </p:nvSpPr>
          <p:spPr>
            <a:xfrm>
              <a:off x="4144743" y="3512330"/>
              <a:ext cx="2506313" cy="93705"/>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AC07C0B-2AE5-644A-AEDB-205DB3D92724}"/>
                </a:ext>
              </a:extLst>
            </p:cNvPr>
            <p:cNvSpPr/>
            <p:nvPr/>
          </p:nvSpPr>
          <p:spPr>
            <a:xfrm>
              <a:off x="4144742" y="3652176"/>
              <a:ext cx="2506313" cy="93705"/>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B80D4006-20B2-44A2-B7D6-8874FCCC0167}"/>
              </a:ext>
            </a:extLst>
          </p:cNvPr>
          <p:cNvSpPr txBox="1"/>
          <p:nvPr/>
        </p:nvSpPr>
        <p:spPr>
          <a:xfrm>
            <a:off x="3096312" y="3942965"/>
            <a:ext cx="1797875" cy="246221"/>
          </a:xfrm>
          <a:prstGeom prst="rect">
            <a:avLst/>
          </a:prstGeom>
          <a:noFill/>
        </p:spPr>
        <p:txBody>
          <a:bodyPr wrap="square" rtlCol="0">
            <a:spAutoFit/>
          </a:bodyPr>
          <a:lstStyle/>
          <a:p>
            <a:r>
              <a:rPr lang="en-GB" sz="950" b="1" dirty="0">
                <a:solidFill>
                  <a:schemeClr val="bg1"/>
                </a:solidFill>
                <a:latin typeface="Century Gothic" panose="020B0502020202020204" pitchFamily="34" charset="0"/>
              </a:rPr>
              <a:t>110 x 110</a:t>
            </a:r>
          </a:p>
        </p:txBody>
      </p:sp>
      <p:sp>
        <p:nvSpPr>
          <p:cNvPr id="22" name="TextBox 21">
            <a:extLst>
              <a:ext uri="{FF2B5EF4-FFF2-40B4-BE49-F238E27FC236}">
                <a16:creationId xmlns:a16="http://schemas.microsoft.com/office/drawing/2014/main" id="{7EA71E6A-94AD-49EF-9D64-2B86BFF18E8F}"/>
              </a:ext>
            </a:extLst>
          </p:cNvPr>
          <p:cNvSpPr txBox="1"/>
          <p:nvPr/>
        </p:nvSpPr>
        <p:spPr>
          <a:xfrm>
            <a:off x="3074725" y="5393063"/>
            <a:ext cx="1797875" cy="307777"/>
          </a:xfrm>
          <a:prstGeom prst="rect">
            <a:avLst/>
          </a:prstGeom>
          <a:noFill/>
        </p:spPr>
        <p:txBody>
          <a:bodyPr wrap="square" rtlCol="0">
            <a:spAutoFit/>
          </a:bodyPr>
          <a:lstStyle/>
          <a:p>
            <a:r>
              <a:rPr lang="en-GB" sz="1400" b="1" dirty="0">
                <a:solidFill>
                  <a:schemeClr val="bg1"/>
                </a:solidFill>
                <a:latin typeface="Century Gothic" panose="020B0502020202020204" pitchFamily="34" charset="0"/>
              </a:rPr>
              <a:t>161 x 161</a:t>
            </a:r>
          </a:p>
        </p:txBody>
      </p:sp>
      <p:sp>
        <p:nvSpPr>
          <p:cNvPr id="2" name="TextBox 1">
            <a:extLst>
              <a:ext uri="{FF2B5EF4-FFF2-40B4-BE49-F238E27FC236}">
                <a16:creationId xmlns:a16="http://schemas.microsoft.com/office/drawing/2014/main" id="{F721751D-1277-457D-9CC7-C5D82AB04E92}"/>
              </a:ext>
            </a:extLst>
          </p:cNvPr>
          <p:cNvSpPr txBox="1"/>
          <p:nvPr/>
        </p:nvSpPr>
        <p:spPr>
          <a:xfrm>
            <a:off x="214760" y="3279058"/>
            <a:ext cx="2336130" cy="261610"/>
          </a:xfrm>
          <a:prstGeom prst="rect">
            <a:avLst/>
          </a:prstGeom>
          <a:solidFill>
            <a:srgbClr val="016896"/>
          </a:solidFill>
        </p:spPr>
        <p:txBody>
          <a:bodyPr wrap="square" rtlCol="0">
            <a:spAutoFit/>
          </a:bodyPr>
          <a:lstStyle/>
          <a:p>
            <a:r>
              <a:rPr lang="en-GB" sz="1100" b="1" dirty="0">
                <a:solidFill>
                  <a:schemeClr val="bg1"/>
                </a:solidFill>
                <a:latin typeface="Century Gothic" panose="020B0502020202020204" pitchFamily="34" charset="0"/>
              </a:rPr>
              <a:t>Profile Image: 110 x 100</a:t>
            </a:r>
          </a:p>
        </p:txBody>
      </p:sp>
      <p:sp>
        <p:nvSpPr>
          <p:cNvPr id="23" name="TextBox 22">
            <a:extLst>
              <a:ext uri="{FF2B5EF4-FFF2-40B4-BE49-F238E27FC236}">
                <a16:creationId xmlns:a16="http://schemas.microsoft.com/office/drawing/2014/main" id="{9D9B4EC0-5E50-4D8F-BC44-73B62F0EEB9D}"/>
              </a:ext>
            </a:extLst>
          </p:cNvPr>
          <p:cNvSpPr txBox="1"/>
          <p:nvPr/>
        </p:nvSpPr>
        <p:spPr>
          <a:xfrm>
            <a:off x="214760" y="5700840"/>
            <a:ext cx="2336130" cy="261610"/>
          </a:xfrm>
          <a:prstGeom prst="rect">
            <a:avLst/>
          </a:prstGeom>
          <a:solidFill>
            <a:srgbClr val="016896"/>
          </a:solidFill>
        </p:spPr>
        <p:txBody>
          <a:bodyPr wrap="square" rtlCol="0">
            <a:spAutoFit/>
          </a:bodyPr>
          <a:lstStyle/>
          <a:p>
            <a:r>
              <a:rPr lang="fr-FR" sz="1100" b="1" dirty="0">
                <a:solidFill>
                  <a:schemeClr val="bg1"/>
                </a:solidFill>
                <a:latin typeface="Century Gothic" panose="020B0502020202020204" pitchFamily="34" charset="0"/>
              </a:rPr>
              <a:t>Photo </a:t>
            </a:r>
            <a:r>
              <a:rPr lang="fr-FR" sz="1100" b="1" dirty="0" err="1">
                <a:solidFill>
                  <a:schemeClr val="bg1"/>
                </a:solidFill>
                <a:latin typeface="Century Gothic" panose="020B0502020202020204" pitchFamily="34" charset="0"/>
              </a:rPr>
              <a:t>Thumbnails</a:t>
            </a:r>
            <a:r>
              <a:rPr lang="fr-FR" sz="1100" b="1" dirty="0">
                <a:solidFill>
                  <a:schemeClr val="bg1"/>
                </a:solidFill>
                <a:latin typeface="Century Gothic" panose="020B0502020202020204" pitchFamily="34" charset="0"/>
              </a:rPr>
              <a:t>: 161 x 161</a:t>
            </a:r>
          </a:p>
        </p:txBody>
      </p:sp>
      <p:sp>
        <p:nvSpPr>
          <p:cNvPr id="3" name="TextBox 2">
            <a:extLst>
              <a:ext uri="{FF2B5EF4-FFF2-40B4-BE49-F238E27FC236}">
                <a16:creationId xmlns:a16="http://schemas.microsoft.com/office/drawing/2014/main" id="{36ABAEDF-CD28-420B-A378-4E10555CD33B}"/>
              </a:ext>
            </a:extLst>
          </p:cNvPr>
          <p:cNvSpPr txBox="1"/>
          <p:nvPr/>
        </p:nvSpPr>
        <p:spPr>
          <a:xfrm>
            <a:off x="142373" y="6149619"/>
            <a:ext cx="2336130" cy="1323439"/>
          </a:xfrm>
          <a:prstGeom prst="rect">
            <a:avLst/>
          </a:prstGeom>
          <a:noFill/>
        </p:spPr>
        <p:txBody>
          <a:bodyPr wrap="square" rtlCol="0">
            <a:spAutoFit/>
          </a:bodyPr>
          <a:lstStyle/>
          <a:p>
            <a:r>
              <a:rPr lang="en-GB" sz="1000" dirty="0">
                <a:latin typeface="Century Gothic" panose="020B0502020202020204" pitchFamily="34" charset="0"/>
              </a:rPr>
              <a:t>Image Guidelines: </a:t>
            </a:r>
          </a:p>
          <a:p>
            <a:endParaRPr lang="en-GB" sz="1000" dirty="0">
              <a:latin typeface="Century Gothic" panose="020B0502020202020204" pitchFamily="34" charset="0"/>
            </a:endParaRPr>
          </a:p>
          <a:p>
            <a:r>
              <a:rPr lang="en-GB" sz="1000" dirty="0">
                <a:latin typeface="Century Gothic" panose="020B0502020202020204" pitchFamily="34" charset="0"/>
              </a:rPr>
              <a:t>Thumbnails are displayed at 161 x 161px on the page.</a:t>
            </a:r>
          </a:p>
          <a:p>
            <a:endParaRPr lang="en-GB" sz="1000" dirty="0">
              <a:latin typeface="Century Gothic" panose="020B0502020202020204" pitchFamily="34" charset="0"/>
            </a:endParaRPr>
          </a:p>
          <a:p>
            <a:r>
              <a:rPr lang="en-GB" sz="1000" dirty="0">
                <a:latin typeface="Century Gothic" panose="020B0502020202020204" pitchFamily="34" charset="0"/>
              </a:rPr>
              <a:t>These will be square photos so ensure to maintain an aspect ration of 1:1. </a:t>
            </a:r>
          </a:p>
        </p:txBody>
      </p:sp>
      <p:sp>
        <p:nvSpPr>
          <p:cNvPr id="25" name="TextBox 24">
            <a:extLst>
              <a:ext uri="{FF2B5EF4-FFF2-40B4-BE49-F238E27FC236}">
                <a16:creationId xmlns:a16="http://schemas.microsoft.com/office/drawing/2014/main" id="{2C2ABA0C-0169-415C-9731-9E691143B3AC}"/>
              </a:ext>
            </a:extLst>
          </p:cNvPr>
          <p:cNvSpPr txBox="1"/>
          <p:nvPr/>
        </p:nvSpPr>
        <p:spPr>
          <a:xfrm>
            <a:off x="169468" y="3880473"/>
            <a:ext cx="2336130" cy="1323439"/>
          </a:xfrm>
          <a:prstGeom prst="rect">
            <a:avLst/>
          </a:prstGeom>
          <a:noFill/>
        </p:spPr>
        <p:txBody>
          <a:bodyPr wrap="square" rtlCol="0">
            <a:spAutoFit/>
          </a:bodyPr>
          <a:lstStyle/>
          <a:p>
            <a:r>
              <a:rPr lang="en-GB" sz="1000" dirty="0">
                <a:latin typeface="Century Gothic" panose="020B0502020202020204" pitchFamily="34" charset="0"/>
              </a:rPr>
              <a:t>Image Guidelines: </a:t>
            </a:r>
          </a:p>
          <a:p>
            <a:endParaRPr lang="en-GB" sz="1000" dirty="0">
              <a:latin typeface="Century Gothic" panose="020B0502020202020204" pitchFamily="34" charset="0"/>
            </a:endParaRPr>
          </a:p>
          <a:p>
            <a:r>
              <a:rPr lang="en-GB" sz="1000" dirty="0">
                <a:latin typeface="Century Gothic" panose="020B0502020202020204" pitchFamily="34" charset="0"/>
              </a:rPr>
              <a:t>Thumbnails are displayed at 161 x 161px on the page.</a:t>
            </a:r>
          </a:p>
          <a:p>
            <a:endParaRPr lang="en-GB" sz="1000" dirty="0">
              <a:latin typeface="Century Gothic" panose="020B0502020202020204" pitchFamily="34" charset="0"/>
            </a:endParaRPr>
          </a:p>
          <a:p>
            <a:r>
              <a:rPr lang="en-GB" sz="1000" dirty="0">
                <a:latin typeface="Century Gothic" panose="020B0502020202020204" pitchFamily="34" charset="0"/>
              </a:rPr>
              <a:t>These will be square photos so ensure to maintain an aspect ration of 1:1. </a:t>
            </a:r>
          </a:p>
        </p:txBody>
      </p:sp>
      <p:sp>
        <p:nvSpPr>
          <p:cNvPr id="26" name="TextBox 25">
            <a:extLst>
              <a:ext uri="{FF2B5EF4-FFF2-40B4-BE49-F238E27FC236}">
                <a16:creationId xmlns:a16="http://schemas.microsoft.com/office/drawing/2014/main" id="{BEA18F0B-A0FA-4482-A4D3-E6B3765F8E99}"/>
              </a:ext>
            </a:extLst>
          </p:cNvPr>
          <p:cNvSpPr txBox="1"/>
          <p:nvPr/>
        </p:nvSpPr>
        <p:spPr>
          <a:xfrm>
            <a:off x="191152" y="375320"/>
            <a:ext cx="7111169" cy="2446824"/>
          </a:xfrm>
          <a:prstGeom prst="rect">
            <a:avLst/>
          </a:prstGeom>
          <a:noFill/>
        </p:spPr>
        <p:txBody>
          <a:bodyPr wrap="square" rtlCol="0">
            <a:spAutoFit/>
          </a:bodyPr>
          <a:lstStyle/>
          <a:p>
            <a:pPr algn="ctr"/>
            <a:r>
              <a:rPr lang="en-GB" sz="1600" b="1" u="sng" dirty="0"/>
              <a:t>Instagram and IGTV: </a:t>
            </a:r>
          </a:p>
          <a:p>
            <a:pPr algn="ctr"/>
            <a:endParaRPr lang="en-GB" sz="1600" b="1" u="sng" dirty="0"/>
          </a:p>
          <a:p>
            <a:r>
              <a:rPr lang="en-GB" sz="1100" dirty="0">
                <a:latin typeface="Century Gothic" panose="020B0502020202020204" pitchFamily="34" charset="0"/>
              </a:rPr>
              <a:t>Seven year ago, Facebook purchases photo sharing app Instagram for a cool $1 billion. At the time it had 30 million users with 5 million photos being uploaded every day (source: </a:t>
            </a:r>
            <a:r>
              <a:rPr lang="en-GB" sz="1100" u="sng" dirty="0">
                <a:latin typeface="Century Gothic" panose="020B0502020202020204" pitchFamily="34" charset="0"/>
                <a:hlinkClick r:id="rId3"/>
              </a:rPr>
              <a:t>BBC</a:t>
            </a:r>
            <a:r>
              <a:rPr lang="en-GB" sz="1100" dirty="0">
                <a:latin typeface="Century Gothic" panose="020B0502020202020204" pitchFamily="34" charset="0"/>
              </a:rPr>
              <a:t>). Fast forward to today and Instagram has grown to over a billion monthly active users. New features such as video, live broadcasting, GIFs, direct messaging, interactivity, </a:t>
            </a:r>
          </a:p>
          <a:p>
            <a:endParaRPr lang="en-GB" sz="1100" dirty="0">
              <a:latin typeface="Century Gothic" panose="020B0502020202020204" pitchFamily="34" charset="0"/>
            </a:endParaRPr>
          </a:p>
          <a:p>
            <a:r>
              <a:rPr lang="en-GB" sz="1100" dirty="0">
                <a:latin typeface="Century Gothic" panose="020B0502020202020204" pitchFamily="34" charset="0"/>
              </a:rPr>
              <a:t>IGTV has also contributed to the successful growth of Instagram as a platform. For brands it has been a successful way to promote their business, services and products directly to followers. A recent update has even allowed businesses and brand to now open an online Instagram story allowing for direct sales to followers. With a focus on younger audiences, Instagram continues to grow and is something you should definitely consider for your social media strategy. </a:t>
            </a:r>
          </a:p>
          <a:p>
            <a:r>
              <a:rPr lang="en-GB" sz="1100" dirty="0">
                <a:latin typeface="Century Gothic" panose="020B0502020202020204" pitchFamily="34" charset="0"/>
              </a:rPr>
              <a:t>. </a:t>
            </a:r>
          </a:p>
        </p:txBody>
      </p:sp>
    </p:spTree>
    <p:extLst>
      <p:ext uri="{BB962C8B-B14F-4D97-AF65-F5344CB8AC3E}">
        <p14:creationId xmlns:p14="http://schemas.microsoft.com/office/powerpoint/2010/main" val="342373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FAE80C-BA50-EA47-AFDD-4C809E84CA3F}"/>
              </a:ext>
            </a:extLst>
          </p:cNvPr>
          <p:cNvCxnSpPr/>
          <p:nvPr/>
        </p:nvCxnSpPr>
        <p:spPr>
          <a:xfrm>
            <a:off x="4129050"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15D478-2E4C-7A42-B1B6-6C5741B45146}"/>
              </a:ext>
            </a:extLst>
          </p:cNvPr>
          <p:cNvCxnSpPr/>
          <p:nvPr/>
        </p:nvCxnSpPr>
        <p:spPr>
          <a:xfrm>
            <a:off x="2094994" y="10049174"/>
            <a:ext cx="1335629" cy="0"/>
          </a:xfrm>
          <a:prstGeom prst="line">
            <a:avLst/>
          </a:prstGeom>
          <a:ln>
            <a:solidFill>
              <a:srgbClr val="2E312F"/>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F26833AD-DC90-4747-89B0-3A12703CAE22}"/>
              </a:ext>
            </a:extLst>
          </p:cNvPr>
          <p:cNvPicPr>
            <a:picLocks noChangeAspect="1"/>
          </p:cNvPicPr>
          <p:nvPr/>
        </p:nvPicPr>
        <p:blipFill>
          <a:blip r:embed="rId2"/>
          <a:stretch>
            <a:fillRect/>
          </a:stretch>
        </p:blipFill>
        <p:spPr>
          <a:xfrm>
            <a:off x="3569429" y="9905768"/>
            <a:ext cx="420816" cy="296297"/>
          </a:xfrm>
          <a:prstGeom prst="rect">
            <a:avLst/>
          </a:prstGeom>
        </p:spPr>
      </p:pic>
      <p:sp>
        <p:nvSpPr>
          <p:cNvPr id="50" name="Rectangle 49">
            <a:extLst>
              <a:ext uri="{FF2B5EF4-FFF2-40B4-BE49-F238E27FC236}">
                <a16:creationId xmlns:a16="http://schemas.microsoft.com/office/drawing/2014/main" id="{14672E99-4254-904E-BDC1-31BD5591DE37}"/>
              </a:ext>
            </a:extLst>
          </p:cNvPr>
          <p:cNvSpPr/>
          <p:nvPr/>
        </p:nvSpPr>
        <p:spPr>
          <a:xfrm>
            <a:off x="4308689" y="6381907"/>
            <a:ext cx="1164847" cy="1286199"/>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2156692-345C-6543-9252-A7DB565AA8D3}"/>
              </a:ext>
            </a:extLst>
          </p:cNvPr>
          <p:cNvSpPr/>
          <p:nvPr/>
        </p:nvSpPr>
        <p:spPr>
          <a:xfrm>
            <a:off x="2127691" y="6389425"/>
            <a:ext cx="2180997" cy="1278682"/>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99F67F04-757D-F34E-AC9B-80A08E73C361}"/>
              </a:ext>
            </a:extLst>
          </p:cNvPr>
          <p:cNvPicPr>
            <a:picLocks noChangeAspect="1"/>
          </p:cNvPicPr>
          <p:nvPr/>
        </p:nvPicPr>
        <p:blipFill>
          <a:blip r:embed="rId3"/>
          <a:stretch>
            <a:fillRect/>
          </a:stretch>
        </p:blipFill>
        <p:spPr>
          <a:xfrm>
            <a:off x="2865183" y="6988267"/>
            <a:ext cx="764763" cy="100627"/>
          </a:xfrm>
          <a:prstGeom prst="rect">
            <a:avLst/>
          </a:prstGeom>
        </p:spPr>
      </p:pic>
      <p:sp>
        <p:nvSpPr>
          <p:cNvPr id="82" name="Rectangle 81">
            <a:extLst>
              <a:ext uri="{FF2B5EF4-FFF2-40B4-BE49-F238E27FC236}">
                <a16:creationId xmlns:a16="http://schemas.microsoft.com/office/drawing/2014/main" id="{E7834217-778B-8C4D-AA49-5AB33D0D5FAC}"/>
              </a:ext>
            </a:extLst>
          </p:cNvPr>
          <p:cNvSpPr/>
          <p:nvPr/>
        </p:nvSpPr>
        <p:spPr>
          <a:xfrm>
            <a:off x="4387712" y="7787373"/>
            <a:ext cx="1076967" cy="1286200"/>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86FE71A-AF83-F446-ADB6-53380814FECE}"/>
              </a:ext>
            </a:extLst>
          </p:cNvPr>
          <p:cNvSpPr/>
          <p:nvPr/>
        </p:nvSpPr>
        <p:spPr>
          <a:xfrm>
            <a:off x="4525003" y="7909173"/>
            <a:ext cx="488039" cy="329799"/>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2A7CEB5-24A1-174D-89CC-B5234BA072B3}"/>
              </a:ext>
            </a:extLst>
          </p:cNvPr>
          <p:cNvSpPr/>
          <p:nvPr/>
        </p:nvSpPr>
        <p:spPr>
          <a:xfrm>
            <a:off x="4525002" y="8276862"/>
            <a:ext cx="488039" cy="329799"/>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B11A1AC6-9F8E-9A4B-A910-53A780A9ACDD}"/>
              </a:ext>
            </a:extLst>
          </p:cNvPr>
          <p:cNvSpPr/>
          <p:nvPr/>
        </p:nvSpPr>
        <p:spPr>
          <a:xfrm>
            <a:off x="4525002" y="8656729"/>
            <a:ext cx="488039" cy="329799"/>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53158D9-0178-EF42-A155-9692442CFD37}"/>
              </a:ext>
            </a:extLst>
          </p:cNvPr>
          <p:cNvSpPr/>
          <p:nvPr/>
        </p:nvSpPr>
        <p:spPr>
          <a:xfrm>
            <a:off x="2124401" y="7787373"/>
            <a:ext cx="2184287" cy="1659277"/>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1A17381-9887-CC40-B664-4D7778449DB8}"/>
              </a:ext>
            </a:extLst>
          </p:cNvPr>
          <p:cNvSpPr/>
          <p:nvPr/>
        </p:nvSpPr>
        <p:spPr>
          <a:xfrm>
            <a:off x="2271675" y="8156829"/>
            <a:ext cx="1820945" cy="8017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69B8643-08D2-C144-B8C6-E5911BE8766E}"/>
              </a:ext>
            </a:extLst>
          </p:cNvPr>
          <p:cNvSpPr/>
          <p:nvPr/>
        </p:nvSpPr>
        <p:spPr>
          <a:xfrm>
            <a:off x="2271675" y="7983989"/>
            <a:ext cx="1358271" cy="9008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9860A803-D908-8E43-9AB3-AEBFE3FB8004}"/>
              </a:ext>
            </a:extLst>
          </p:cNvPr>
          <p:cNvSpPr/>
          <p:nvPr/>
        </p:nvSpPr>
        <p:spPr>
          <a:xfrm>
            <a:off x="2271675" y="8655492"/>
            <a:ext cx="1820945" cy="8017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672F5DF-BB7B-4540-B036-7B7C164F29C4}"/>
              </a:ext>
            </a:extLst>
          </p:cNvPr>
          <p:cNvSpPr/>
          <p:nvPr/>
        </p:nvSpPr>
        <p:spPr>
          <a:xfrm>
            <a:off x="2271675" y="8482652"/>
            <a:ext cx="1358271" cy="9008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4254CA4-4630-FC45-B330-4376013E83EF}"/>
              </a:ext>
            </a:extLst>
          </p:cNvPr>
          <p:cNvSpPr/>
          <p:nvPr/>
        </p:nvSpPr>
        <p:spPr>
          <a:xfrm>
            <a:off x="2271675" y="9185961"/>
            <a:ext cx="1820945" cy="8017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ACFB8B04-DADE-6844-A190-D1A39276CEFD}"/>
              </a:ext>
            </a:extLst>
          </p:cNvPr>
          <p:cNvSpPr/>
          <p:nvPr/>
        </p:nvSpPr>
        <p:spPr>
          <a:xfrm>
            <a:off x="2271675" y="9013121"/>
            <a:ext cx="1358271" cy="9008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62FB425-AE2E-604D-B12E-683ABE2F350C}"/>
              </a:ext>
            </a:extLst>
          </p:cNvPr>
          <p:cNvSpPr/>
          <p:nvPr/>
        </p:nvSpPr>
        <p:spPr>
          <a:xfrm>
            <a:off x="2127690" y="2640931"/>
            <a:ext cx="3336989" cy="795928"/>
          </a:xfrm>
          <a:prstGeom prst="rect">
            <a:avLst/>
          </a:prstGeom>
          <a:solidFill>
            <a:srgbClr val="2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a:extLst>
              <a:ext uri="{FF2B5EF4-FFF2-40B4-BE49-F238E27FC236}">
                <a16:creationId xmlns:a16="http://schemas.microsoft.com/office/drawing/2014/main" id="{C8968BDA-9353-B546-A700-9BD652C28DEA}"/>
              </a:ext>
            </a:extLst>
          </p:cNvPr>
          <p:cNvPicPr>
            <a:picLocks noChangeAspect="1"/>
          </p:cNvPicPr>
          <p:nvPr/>
        </p:nvPicPr>
        <p:blipFill>
          <a:blip r:embed="rId3"/>
          <a:stretch>
            <a:fillRect/>
          </a:stretch>
        </p:blipFill>
        <p:spPr>
          <a:xfrm>
            <a:off x="3466662" y="3074709"/>
            <a:ext cx="764763" cy="100627"/>
          </a:xfrm>
          <a:prstGeom prst="rect">
            <a:avLst/>
          </a:prstGeom>
        </p:spPr>
      </p:pic>
      <p:sp>
        <p:nvSpPr>
          <p:cNvPr id="96" name="Rectangle 95">
            <a:extLst>
              <a:ext uri="{FF2B5EF4-FFF2-40B4-BE49-F238E27FC236}">
                <a16:creationId xmlns:a16="http://schemas.microsoft.com/office/drawing/2014/main" id="{0CDA6728-3414-FE43-8D28-F212970F40CE}"/>
              </a:ext>
            </a:extLst>
          </p:cNvPr>
          <p:cNvSpPr/>
          <p:nvPr/>
        </p:nvSpPr>
        <p:spPr>
          <a:xfrm>
            <a:off x="4525002" y="3564243"/>
            <a:ext cx="939677" cy="2023122"/>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6F838F4D-404A-0844-B8FD-4D3898B63F17}"/>
              </a:ext>
            </a:extLst>
          </p:cNvPr>
          <p:cNvSpPr/>
          <p:nvPr/>
        </p:nvSpPr>
        <p:spPr>
          <a:xfrm>
            <a:off x="2124401" y="3564856"/>
            <a:ext cx="2281862" cy="2158354"/>
          </a:xfrm>
          <a:prstGeom prst="rect">
            <a:avLst/>
          </a:prstGeom>
          <a:solidFill>
            <a:srgbClr val="D1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9039B204-F13F-9749-8437-AB8C9AFA765A}"/>
              </a:ext>
            </a:extLst>
          </p:cNvPr>
          <p:cNvSpPr/>
          <p:nvPr/>
        </p:nvSpPr>
        <p:spPr>
          <a:xfrm>
            <a:off x="2264353" y="3672983"/>
            <a:ext cx="1365593" cy="79592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4884A394-7C56-4E4A-BE51-68EBEF6B6910}"/>
              </a:ext>
            </a:extLst>
          </p:cNvPr>
          <p:cNvSpPr/>
          <p:nvPr/>
        </p:nvSpPr>
        <p:spPr>
          <a:xfrm>
            <a:off x="2254976" y="4590001"/>
            <a:ext cx="497293" cy="293175"/>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B8B4206-ECC0-6741-8258-C0685020F13E}"/>
              </a:ext>
            </a:extLst>
          </p:cNvPr>
          <p:cNvSpPr/>
          <p:nvPr/>
        </p:nvSpPr>
        <p:spPr>
          <a:xfrm>
            <a:off x="2255022" y="4908049"/>
            <a:ext cx="497293" cy="637779"/>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56FB84C-9811-E845-BED9-A0BDE3B3AFC3}"/>
              </a:ext>
            </a:extLst>
          </p:cNvPr>
          <p:cNvSpPr/>
          <p:nvPr/>
        </p:nvSpPr>
        <p:spPr>
          <a:xfrm>
            <a:off x="2778109" y="4590001"/>
            <a:ext cx="497293" cy="293175"/>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7B3D9C2-F9DD-414C-809F-6308936EDD1A}"/>
              </a:ext>
            </a:extLst>
          </p:cNvPr>
          <p:cNvSpPr/>
          <p:nvPr/>
        </p:nvSpPr>
        <p:spPr>
          <a:xfrm>
            <a:off x="2778155" y="4908049"/>
            <a:ext cx="497293" cy="637779"/>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849807B-7FCF-A04E-B835-115AA79DE1D3}"/>
              </a:ext>
            </a:extLst>
          </p:cNvPr>
          <p:cNvSpPr/>
          <p:nvPr/>
        </p:nvSpPr>
        <p:spPr>
          <a:xfrm>
            <a:off x="3654770" y="3666996"/>
            <a:ext cx="634605" cy="12998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041086F-C18E-0A4D-A13E-822DF2EC7049}"/>
              </a:ext>
            </a:extLst>
          </p:cNvPr>
          <p:cNvSpPr/>
          <p:nvPr/>
        </p:nvSpPr>
        <p:spPr>
          <a:xfrm>
            <a:off x="3654770" y="3846860"/>
            <a:ext cx="576655" cy="12998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680CA5A-266E-1548-B4EA-D3CEB6EB1AE8}"/>
              </a:ext>
            </a:extLst>
          </p:cNvPr>
          <p:cNvSpPr/>
          <p:nvPr/>
        </p:nvSpPr>
        <p:spPr>
          <a:xfrm>
            <a:off x="3300723" y="4586303"/>
            <a:ext cx="497293" cy="293175"/>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6E6C35B-A4EA-294A-AF52-00A52A398D99}"/>
              </a:ext>
            </a:extLst>
          </p:cNvPr>
          <p:cNvSpPr/>
          <p:nvPr/>
        </p:nvSpPr>
        <p:spPr>
          <a:xfrm>
            <a:off x="3300769" y="4904351"/>
            <a:ext cx="497293" cy="637779"/>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D9076BE-BAE7-324E-B142-7DF1DABEFC50}"/>
              </a:ext>
            </a:extLst>
          </p:cNvPr>
          <p:cNvSpPr/>
          <p:nvPr/>
        </p:nvSpPr>
        <p:spPr>
          <a:xfrm>
            <a:off x="3823856" y="4586303"/>
            <a:ext cx="497293" cy="293175"/>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4468A05-4550-FE49-AA8B-90E7ECC21449}"/>
              </a:ext>
            </a:extLst>
          </p:cNvPr>
          <p:cNvSpPr/>
          <p:nvPr/>
        </p:nvSpPr>
        <p:spPr>
          <a:xfrm>
            <a:off x="3823902" y="4904351"/>
            <a:ext cx="497293" cy="637779"/>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CC650C3-6EF5-4D5F-B74C-49D38BCF91E9}"/>
              </a:ext>
            </a:extLst>
          </p:cNvPr>
          <p:cNvSpPr/>
          <p:nvPr/>
        </p:nvSpPr>
        <p:spPr>
          <a:xfrm>
            <a:off x="3108295" y="2673154"/>
            <a:ext cx="1481496" cy="369332"/>
          </a:xfrm>
          <a:prstGeom prst="rect">
            <a:avLst/>
          </a:prstGeom>
        </p:spPr>
        <p:txBody>
          <a:bodyPr wrap="none">
            <a:spAutoFit/>
          </a:bodyPr>
          <a:lstStyle/>
          <a:p>
            <a:r>
              <a:rPr lang="en-GB" b="1" dirty="0">
                <a:solidFill>
                  <a:schemeClr val="bg1"/>
                </a:solidFill>
                <a:latin typeface="Century Gothic" panose="020B0502020202020204" pitchFamily="34" charset="0"/>
              </a:rPr>
              <a:t>2560 x 1440</a:t>
            </a:r>
          </a:p>
        </p:txBody>
      </p:sp>
      <p:sp>
        <p:nvSpPr>
          <p:cNvPr id="35" name="Rectangle 34">
            <a:extLst>
              <a:ext uri="{FF2B5EF4-FFF2-40B4-BE49-F238E27FC236}">
                <a16:creationId xmlns:a16="http://schemas.microsoft.com/office/drawing/2014/main" id="{65672188-7BFF-4356-8664-3318AB03C467}"/>
              </a:ext>
            </a:extLst>
          </p:cNvPr>
          <p:cNvSpPr/>
          <p:nvPr/>
        </p:nvSpPr>
        <p:spPr>
          <a:xfrm>
            <a:off x="2591006" y="6557948"/>
            <a:ext cx="1351652" cy="369332"/>
          </a:xfrm>
          <a:prstGeom prst="rect">
            <a:avLst/>
          </a:prstGeom>
        </p:spPr>
        <p:txBody>
          <a:bodyPr wrap="none">
            <a:spAutoFit/>
          </a:bodyPr>
          <a:lstStyle/>
          <a:p>
            <a:r>
              <a:rPr lang="en-GB" b="1" dirty="0">
                <a:solidFill>
                  <a:schemeClr val="bg1"/>
                </a:solidFill>
                <a:latin typeface="Century Gothic" panose="020B0502020202020204" pitchFamily="34" charset="0"/>
              </a:rPr>
              <a:t>1280 x 720</a:t>
            </a:r>
          </a:p>
        </p:txBody>
      </p:sp>
      <p:sp>
        <p:nvSpPr>
          <p:cNvPr id="2" name="TextBox 1">
            <a:extLst>
              <a:ext uri="{FF2B5EF4-FFF2-40B4-BE49-F238E27FC236}">
                <a16:creationId xmlns:a16="http://schemas.microsoft.com/office/drawing/2014/main" id="{DAC3F590-38EE-4B22-949D-38739E5F4A4E}"/>
              </a:ext>
            </a:extLst>
          </p:cNvPr>
          <p:cNvSpPr txBox="1"/>
          <p:nvPr/>
        </p:nvSpPr>
        <p:spPr>
          <a:xfrm>
            <a:off x="65852" y="2727015"/>
            <a:ext cx="1930787" cy="261610"/>
          </a:xfrm>
          <a:prstGeom prst="rect">
            <a:avLst/>
          </a:prstGeom>
          <a:solidFill>
            <a:srgbClr val="DC2825"/>
          </a:solidFill>
        </p:spPr>
        <p:txBody>
          <a:bodyPr wrap="square" rtlCol="0">
            <a:spAutoFit/>
          </a:bodyPr>
          <a:lstStyle/>
          <a:p>
            <a:r>
              <a:rPr lang="en-GB" sz="1100" b="1" dirty="0">
                <a:solidFill>
                  <a:schemeClr val="bg1"/>
                </a:solidFill>
                <a:latin typeface="Century Gothic" panose="020B0502020202020204" pitchFamily="34" charset="0"/>
              </a:rPr>
              <a:t>Channel Profile: 800 x 800</a:t>
            </a:r>
          </a:p>
        </p:txBody>
      </p:sp>
      <p:sp>
        <p:nvSpPr>
          <p:cNvPr id="37" name="TextBox 36">
            <a:extLst>
              <a:ext uri="{FF2B5EF4-FFF2-40B4-BE49-F238E27FC236}">
                <a16:creationId xmlns:a16="http://schemas.microsoft.com/office/drawing/2014/main" id="{9BE21E61-ACC9-4365-9A5A-09A3BD0B8444}"/>
              </a:ext>
            </a:extLst>
          </p:cNvPr>
          <p:cNvSpPr txBox="1"/>
          <p:nvPr/>
        </p:nvSpPr>
        <p:spPr>
          <a:xfrm>
            <a:off x="93032" y="6475966"/>
            <a:ext cx="1903607" cy="430887"/>
          </a:xfrm>
          <a:prstGeom prst="rect">
            <a:avLst/>
          </a:prstGeom>
          <a:solidFill>
            <a:srgbClr val="DC2825"/>
          </a:solidFill>
        </p:spPr>
        <p:txBody>
          <a:bodyPr wrap="square" rtlCol="0">
            <a:spAutoFit/>
          </a:bodyPr>
          <a:lstStyle/>
          <a:p>
            <a:r>
              <a:rPr lang="en-GB" sz="1100" b="1" dirty="0">
                <a:solidFill>
                  <a:schemeClr val="bg1"/>
                </a:solidFill>
                <a:latin typeface="Century Gothic" panose="020B0502020202020204" pitchFamily="34" charset="0"/>
              </a:rPr>
              <a:t>Video uploads: </a:t>
            </a:r>
          </a:p>
          <a:p>
            <a:r>
              <a:rPr lang="en-GB" sz="1100" b="1" dirty="0">
                <a:solidFill>
                  <a:schemeClr val="bg1"/>
                </a:solidFill>
                <a:latin typeface="Century Gothic" panose="020B0502020202020204" pitchFamily="34" charset="0"/>
              </a:rPr>
              <a:t>1280 x 720</a:t>
            </a:r>
          </a:p>
        </p:txBody>
      </p:sp>
      <p:sp>
        <p:nvSpPr>
          <p:cNvPr id="38" name="TextBox 37">
            <a:extLst>
              <a:ext uri="{FF2B5EF4-FFF2-40B4-BE49-F238E27FC236}">
                <a16:creationId xmlns:a16="http://schemas.microsoft.com/office/drawing/2014/main" id="{5057CA80-1A18-45E4-BC4E-666CFB7D5D99}"/>
              </a:ext>
            </a:extLst>
          </p:cNvPr>
          <p:cNvSpPr txBox="1"/>
          <p:nvPr/>
        </p:nvSpPr>
        <p:spPr>
          <a:xfrm>
            <a:off x="5592012" y="2757158"/>
            <a:ext cx="1901811" cy="430887"/>
          </a:xfrm>
          <a:prstGeom prst="rect">
            <a:avLst/>
          </a:prstGeom>
          <a:solidFill>
            <a:srgbClr val="DC2825"/>
          </a:solidFill>
        </p:spPr>
        <p:txBody>
          <a:bodyPr wrap="square" rtlCol="0">
            <a:spAutoFit/>
          </a:bodyPr>
          <a:lstStyle/>
          <a:p>
            <a:r>
              <a:rPr lang="en-GB" sz="1100" b="1" dirty="0">
                <a:solidFill>
                  <a:schemeClr val="bg1"/>
                </a:solidFill>
                <a:latin typeface="Century Gothic" panose="020B0502020202020204" pitchFamily="34" charset="0"/>
              </a:rPr>
              <a:t>Channel Cover Photo: </a:t>
            </a:r>
          </a:p>
          <a:p>
            <a:r>
              <a:rPr lang="en-GB" sz="1100" b="1" dirty="0">
                <a:solidFill>
                  <a:schemeClr val="bg1"/>
                </a:solidFill>
                <a:latin typeface="Century Gothic" panose="020B0502020202020204" pitchFamily="34" charset="0"/>
              </a:rPr>
              <a:t>2560 x 1440</a:t>
            </a:r>
          </a:p>
        </p:txBody>
      </p:sp>
      <p:sp>
        <p:nvSpPr>
          <p:cNvPr id="3" name="TextBox 2">
            <a:extLst>
              <a:ext uri="{FF2B5EF4-FFF2-40B4-BE49-F238E27FC236}">
                <a16:creationId xmlns:a16="http://schemas.microsoft.com/office/drawing/2014/main" id="{61C5AFA5-78F6-455B-BE7B-C0C2D2C82DDE}"/>
              </a:ext>
            </a:extLst>
          </p:cNvPr>
          <p:cNvSpPr txBox="1"/>
          <p:nvPr/>
        </p:nvSpPr>
        <p:spPr>
          <a:xfrm>
            <a:off x="74473" y="6953423"/>
            <a:ext cx="1792050" cy="1323439"/>
          </a:xfrm>
          <a:prstGeom prst="rect">
            <a:avLst/>
          </a:prstGeom>
          <a:noFill/>
        </p:spPr>
        <p:txBody>
          <a:bodyPr wrap="square" rtlCol="0">
            <a:spAutoFit/>
          </a:bodyPr>
          <a:lstStyle/>
          <a:p>
            <a:r>
              <a:rPr lang="en-GB" sz="1000" dirty="0">
                <a:latin typeface="Century Gothic" panose="020B0502020202020204" pitchFamily="34" charset="0"/>
              </a:rPr>
              <a:t>Video Guidelines: </a:t>
            </a:r>
          </a:p>
          <a:p>
            <a:endParaRPr lang="en-GB" sz="1000" dirty="0">
              <a:latin typeface="Century Gothic" panose="020B0502020202020204" pitchFamily="34" charset="0"/>
            </a:endParaRPr>
          </a:p>
          <a:p>
            <a:r>
              <a:rPr lang="en-GB" sz="1000" dirty="0">
                <a:latin typeface="Century Gothic" panose="020B0502020202020204" pitchFamily="34" charset="0"/>
              </a:rPr>
              <a:t>Videos must have a 16:9 aspect ratio. </a:t>
            </a:r>
          </a:p>
          <a:p>
            <a:endParaRPr lang="en-GB" sz="1000" dirty="0">
              <a:latin typeface="Century Gothic" panose="020B0502020202020204" pitchFamily="34" charset="0"/>
            </a:endParaRPr>
          </a:p>
          <a:p>
            <a:r>
              <a:rPr lang="en-GB" sz="1000" dirty="0">
                <a:latin typeface="Century Gothic" panose="020B0502020202020204" pitchFamily="34" charset="0"/>
              </a:rPr>
              <a:t>To display video as full HD it must be at least 1280 x 720 when uploaded. </a:t>
            </a:r>
          </a:p>
        </p:txBody>
      </p:sp>
      <p:sp>
        <p:nvSpPr>
          <p:cNvPr id="40" name="TextBox 39">
            <a:extLst>
              <a:ext uri="{FF2B5EF4-FFF2-40B4-BE49-F238E27FC236}">
                <a16:creationId xmlns:a16="http://schemas.microsoft.com/office/drawing/2014/main" id="{497C032A-D959-4EFF-ABFB-1415790CC788}"/>
              </a:ext>
            </a:extLst>
          </p:cNvPr>
          <p:cNvSpPr txBox="1"/>
          <p:nvPr/>
        </p:nvSpPr>
        <p:spPr>
          <a:xfrm>
            <a:off x="97515" y="3152003"/>
            <a:ext cx="1792050" cy="1477328"/>
          </a:xfrm>
          <a:prstGeom prst="rect">
            <a:avLst/>
          </a:prstGeom>
          <a:noFill/>
        </p:spPr>
        <p:txBody>
          <a:bodyPr wrap="square" rtlCol="0">
            <a:spAutoFit/>
          </a:bodyPr>
          <a:lstStyle/>
          <a:p>
            <a:r>
              <a:rPr lang="en-GB" sz="1000" dirty="0">
                <a:latin typeface="Century Gothic" panose="020B0502020202020204" pitchFamily="34" charset="0"/>
              </a:rPr>
              <a:t>Image Guidelines: </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Recommended that you us an image</a:t>
            </a:r>
          </a:p>
          <a:p>
            <a:r>
              <a:rPr lang="en-GB" sz="1000" dirty="0">
                <a:latin typeface="Century Gothic" panose="020B0502020202020204" pitchFamily="34" charset="0"/>
              </a:rPr>
              <a:t>     800 x 800px. </a:t>
            </a:r>
          </a:p>
          <a:p>
            <a:pPr marL="171450" indent="-171450">
              <a:buFont typeface="Arial" panose="020B0604020202020204" pitchFamily="34" charset="0"/>
              <a:buChar char="•"/>
            </a:pPr>
            <a:r>
              <a:rPr lang="en-GB" sz="1000" dirty="0">
                <a:latin typeface="Century Gothic" panose="020B0502020202020204" pitchFamily="34" charset="0"/>
              </a:rPr>
              <a:t>Displays at 98 x 98px </a:t>
            </a:r>
          </a:p>
          <a:p>
            <a:pPr marL="171450" indent="-171450">
              <a:buFont typeface="Arial" panose="020B0604020202020204" pitchFamily="34" charset="0"/>
              <a:buChar char="•"/>
            </a:pPr>
            <a:r>
              <a:rPr lang="en-GB" sz="1000" dirty="0">
                <a:latin typeface="Century Gothic" panose="020B0502020202020204" pitchFamily="34" charset="0"/>
              </a:rPr>
              <a:t>Image types include JPG, GIF, BMP and PNG</a:t>
            </a:r>
          </a:p>
        </p:txBody>
      </p:sp>
      <p:sp>
        <p:nvSpPr>
          <p:cNvPr id="41" name="TextBox 40">
            <a:extLst>
              <a:ext uri="{FF2B5EF4-FFF2-40B4-BE49-F238E27FC236}">
                <a16:creationId xmlns:a16="http://schemas.microsoft.com/office/drawing/2014/main" id="{48A486FE-57BF-4D2D-9F78-1AB7858C8006}"/>
              </a:ext>
            </a:extLst>
          </p:cNvPr>
          <p:cNvSpPr txBox="1"/>
          <p:nvPr/>
        </p:nvSpPr>
        <p:spPr>
          <a:xfrm>
            <a:off x="5473536" y="3647337"/>
            <a:ext cx="2122892" cy="2246769"/>
          </a:xfrm>
          <a:prstGeom prst="rect">
            <a:avLst/>
          </a:prstGeom>
          <a:noFill/>
        </p:spPr>
        <p:txBody>
          <a:bodyPr wrap="square" rtlCol="0">
            <a:spAutoFit/>
          </a:bodyPr>
          <a:lstStyle/>
          <a:p>
            <a:r>
              <a:rPr lang="en-GB" sz="1000" dirty="0">
                <a:latin typeface="Century Gothic" panose="020B0502020202020204" pitchFamily="34" charset="0"/>
              </a:rPr>
              <a:t>Display sizes for various devices and platforms: </a:t>
            </a:r>
          </a:p>
          <a:p>
            <a:endParaRPr lang="en-GB" sz="1000" dirty="0">
              <a:latin typeface="Century Gothic" panose="020B0502020202020204" pitchFamily="34" charset="0"/>
            </a:endParaRPr>
          </a:p>
          <a:p>
            <a:pPr marL="171450" indent="-171450">
              <a:buFont typeface="Arial" panose="020B0604020202020204" pitchFamily="34" charset="0"/>
              <a:buChar char="•"/>
            </a:pPr>
            <a:r>
              <a:rPr lang="en-GB" sz="1000" dirty="0">
                <a:latin typeface="Century Gothic" panose="020B0502020202020204" pitchFamily="34" charset="0"/>
              </a:rPr>
              <a:t>Tablet display – 1,855 x 423</a:t>
            </a:r>
          </a:p>
          <a:p>
            <a:pPr marL="171450" indent="-171450">
              <a:buFont typeface="Arial" panose="020B0604020202020204" pitchFamily="34" charset="0"/>
              <a:buChar char="•"/>
            </a:pPr>
            <a:r>
              <a:rPr lang="en-GB" sz="1000" dirty="0">
                <a:latin typeface="Century Gothic" panose="020B0502020202020204" pitchFamily="34" charset="0"/>
              </a:rPr>
              <a:t>Mobile Display – 1,546 x 423</a:t>
            </a:r>
          </a:p>
          <a:p>
            <a:pPr marL="171450" indent="-171450">
              <a:buFont typeface="Arial" panose="020B0604020202020204" pitchFamily="34" charset="0"/>
              <a:buChar char="•"/>
            </a:pPr>
            <a:r>
              <a:rPr lang="en-GB" sz="1000" dirty="0">
                <a:latin typeface="Century Gothic" panose="020B0502020202020204" pitchFamily="34" charset="0"/>
              </a:rPr>
              <a:t>TV Display – 2569 x 1440</a:t>
            </a:r>
          </a:p>
          <a:p>
            <a:pPr marL="171450" indent="-171450">
              <a:buFont typeface="Arial" panose="020B0604020202020204" pitchFamily="34" charset="0"/>
              <a:buChar char="•"/>
            </a:pPr>
            <a:r>
              <a:rPr lang="en-GB" sz="1000" dirty="0">
                <a:latin typeface="Century Gothic" panose="020B0502020202020204" pitchFamily="34" charset="0"/>
              </a:rPr>
              <a:t>Desktop – 2560 x 423 (safe area of 1,546 x 423 pixels which are always visible.)</a:t>
            </a:r>
          </a:p>
          <a:p>
            <a:endParaRPr lang="en-GB" sz="1000" dirty="0">
              <a:latin typeface="Century Gothic" panose="020B0502020202020204" pitchFamily="34" charset="0"/>
            </a:endParaRPr>
          </a:p>
          <a:p>
            <a:r>
              <a:rPr lang="en-GB" sz="1000" dirty="0">
                <a:latin typeface="Century Gothic" panose="020B0502020202020204" pitchFamily="34" charset="0"/>
              </a:rPr>
              <a:t>Ensure you have 507 px to the left and 507 pixels to right of the designated safe area of the image.</a:t>
            </a:r>
          </a:p>
        </p:txBody>
      </p:sp>
      <p:sp>
        <p:nvSpPr>
          <p:cNvPr id="42" name="TextBox 41">
            <a:extLst>
              <a:ext uri="{FF2B5EF4-FFF2-40B4-BE49-F238E27FC236}">
                <a16:creationId xmlns:a16="http://schemas.microsoft.com/office/drawing/2014/main" id="{C870EEDA-2C5A-4658-BA77-31F69F5E5B63}"/>
              </a:ext>
            </a:extLst>
          </p:cNvPr>
          <p:cNvSpPr txBox="1"/>
          <p:nvPr/>
        </p:nvSpPr>
        <p:spPr>
          <a:xfrm>
            <a:off x="191152" y="375320"/>
            <a:ext cx="7111169" cy="1938992"/>
          </a:xfrm>
          <a:prstGeom prst="rect">
            <a:avLst/>
          </a:prstGeom>
          <a:noFill/>
        </p:spPr>
        <p:txBody>
          <a:bodyPr wrap="square" rtlCol="0">
            <a:spAutoFit/>
          </a:bodyPr>
          <a:lstStyle/>
          <a:p>
            <a:pPr algn="ctr"/>
            <a:r>
              <a:rPr lang="en-GB" sz="1600" b="1" u="sng" dirty="0"/>
              <a:t>YouTube: </a:t>
            </a:r>
          </a:p>
          <a:p>
            <a:pPr algn="ctr"/>
            <a:endParaRPr lang="en-GB" sz="1600" b="1" u="sng" dirty="0"/>
          </a:p>
          <a:p>
            <a:r>
              <a:rPr lang="en-GB" sz="1100" dirty="0">
                <a:latin typeface="Century Gothic" panose="020B0502020202020204" pitchFamily="34" charset="0"/>
              </a:rPr>
              <a:t>It’s more than likely that you have heard about YouTube or used it at some point. What you may not know however is that despite focusing on video content, YouTube is the second largest search engine in the world, only surpassed by fellow alphabet company Google. </a:t>
            </a:r>
          </a:p>
          <a:p>
            <a:endParaRPr lang="en-GB" sz="1100" dirty="0">
              <a:latin typeface="Century Gothic" panose="020B0502020202020204" pitchFamily="34" charset="0"/>
            </a:endParaRPr>
          </a:p>
          <a:p>
            <a:r>
              <a:rPr lang="en-GB" sz="1100" dirty="0">
                <a:latin typeface="Century Gothic" panose="020B0502020202020204" pitchFamily="34" charset="0"/>
              </a:rPr>
              <a:t>YouTube has 1.9 Billion user who are logged in every month. More impressively, every day more than 1 billion hours of video is watched and viewed (source: </a:t>
            </a:r>
            <a:r>
              <a:rPr lang="en-GB" sz="1100" u="sng" dirty="0">
                <a:latin typeface="Century Gothic" panose="020B0502020202020204" pitchFamily="34" charset="0"/>
                <a:hlinkClick r:id="rId4"/>
              </a:rPr>
              <a:t>YouTube</a:t>
            </a:r>
            <a:r>
              <a:rPr lang="en-GB" sz="1100" dirty="0">
                <a:latin typeface="Century Gothic" panose="020B0502020202020204" pitchFamily="34" charset="0"/>
              </a:rPr>
              <a:t>). With YouTube being available in more than 91 countries and 70% of YouTube watch time coming from mobile devices, its vital to ensure that you are using this platform to maximise your video content for your business and products. </a:t>
            </a:r>
          </a:p>
        </p:txBody>
      </p:sp>
    </p:spTree>
    <p:extLst>
      <p:ext uri="{BB962C8B-B14F-4D97-AF65-F5344CB8AC3E}">
        <p14:creationId xmlns:p14="http://schemas.microsoft.com/office/powerpoint/2010/main" val="10137070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1584</TotalTime>
  <Words>2626</Words>
  <Application>Microsoft Office PowerPoint</Application>
  <PresentationFormat>Custom</PresentationFormat>
  <Paragraphs>357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Green</dc:creator>
  <cp:lastModifiedBy>Michael Smith</cp:lastModifiedBy>
  <cp:revision>63</cp:revision>
  <dcterms:created xsi:type="dcterms:W3CDTF">2019-05-08T15:30:01Z</dcterms:created>
  <dcterms:modified xsi:type="dcterms:W3CDTF">2019-08-16T09:38:04Z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